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9"/>
  </p:notesMasterIdLst>
  <p:handoutMasterIdLst>
    <p:handoutMasterId r:id="rId10"/>
  </p:handoutMasterIdLst>
  <p:sldIdLst>
    <p:sldId id="256" r:id="rId2"/>
    <p:sldId id="307" r:id="rId3"/>
    <p:sldId id="327" r:id="rId4"/>
    <p:sldId id="323" r:id="rId5"/>
    <p:sldId id="347" r:id="rId6"/>
    <p:sldId id="348" r:id="rId7"/>
    <p:sldId id="268" r:id="rId8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D21"/>
    <a:srgbClr val="00EE6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56" autoAdjust="0"/>
    <p:restoredTop sz="88029" autoAdjust="0"/>
  </p:normalViewPr>
  <p:slideViewPr>
    <p:cSldViewPr>
      <p:cViewPr varScale="1">
        <p:scale>
          <a:sx n="61" d="100"/>
          <a:sy n="6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3FBD2-8731-41CC-BBCB-5D3C21217FB0}" type="datetimeFigureOut">
              <a:rPr lang="fr-FR" smtClean="0"/>
              <a:pPr/>
              <a:t>18/10/2023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90CFD-CDF6-4120-AD19-02F2D89F264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85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D840-436E-4BBD-A96F-03AD859973DA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0A76-2A75-4EBE-861C-AB4FC0B326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78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450A76-2A75-4EBE-861C-AB4FC0B3265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414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modifier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0A76-2A75-4EBE-861C-AB4FC0B3265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12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Jeanne – Agnès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450A76-2A75-4EBE-861C-AB4FC0B3265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88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Jeanne – Agnès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450A76-2A75-4EBE-861C-AB4FC0B3265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21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Jeanne – Agnès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450A76-2A75-4EBE-861C-AB4FC0B3265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3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2892F-6959-4ACB-A827-3B97A3C617D6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733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3286-42C7-470C-AFC7-707FDC2F79AE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86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7911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1317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87231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475864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479263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E9F-216B-4705-A8B7-4E2FB083009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645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8024-E434-4322-97C0-A076A8F8B19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00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741D-09A9-4F6A-A4AD-A9E419CADA53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01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7A2F-E2F6-4C65-AE59-8335FB43CED1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2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6524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D68D1-1386-4327-9FFE-3D3FD00EFDDA}" type="datetime1">
              <a:rPr lang="fr-FR" smtClean="0"/>
              <a:t>18/10/2023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28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5388-4231-42C8-A8E9-DF4A78EF625B}" type="datetime1">
              <a:rPr lang="fr-FR" smtClean="0"/>
              <a:t>18/10/2023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34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9FFD-A74C-4AA3-BD4B-A3F8BF38B6EC}" type="datetime1">
              <a:rPr lang="fr-FR" smtClean="0"/>
              <a:t>18/10/2023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46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682A-49C3-44E5-BB73-194E4A1DBDB5}" type="datetime1">
              <a:rPr lang="fr-FR" smtClean="0"/>
              <a:t>18/10/2023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45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2518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96DE-55FE-4D22-9AA4-73ACBA09CE5A}" type="datetime1">
              <a:rPr lang="fr-FR" smtClean="0"/>
              <a:t>18/10/2023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45D22D-FA01-4AEA-8048-7ACCEAF7C3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89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68680" y="3171859"/>
            <a:ext cx="7406640" cy="1585412"/>
          </a:xfrm>
        </p:spPr>
        <p:txBody>
          <a:bodyPr/>
          <a:lstStyle/>
          <a:p>
            <a:pPr algn="ctr"/>
            <a:r>
              <a:rPr lang="fr-FR" sz="3200" b="1" dirty="0">
                <a:solidFill>
                  <a:srgbClr val="002060"/>
                </a:solidFill>
              </a:rPr>
              <a:t>Formation inter établissements </a:t>
            </a:r>
            <a:br>
              <a:rPr lang="fr-FR" sz="3200" b="1" dirty="0">
                <a:solidFill>
                  <a:srgbClr val="002060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éco-délégués Simone Veil Brive</a:t>
            </a:r>
            <a:br>
              <a:rPr lang="fr-FR" sz="3200" dirty="0">
                <a:solidFill>
                  <a:srgbClr val="002060"/>
                </a:solidFill>
              </a:rPr>
            </a:br>
            <a:r>
              <a:rPr lang="fr-FR" sz="2800" b="1" dirty="0">
                <a:solidFill>
                  <a:srgbClr val="F77D21"/>
                </a:solidFill>
              </a:rPr>
              <a:t>19 octobre 2023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657DA32-9F6C-4827-9CB1-4F638377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649879F-AEA2-5C23-A819-F3398C557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378" y="826913"/>
            <a:ext cx="6759750" cy="205390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ED41B0A-163B-CB8B-364F-DC25153B04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916" y="5051445"/>
            <a:ext cx="1585412" cy="158541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3653D66-66EA-FC14-2BF2-F1F5ACC4D77C}"/>
              </a:ext>
            </a:extLst>
          </p:cNvPr>
          <p:cNvSpPr txBox="1"/>
          <p:nvPr/>
        </p:nvSpPr>
        <p:spPr>
          <a:xfrm>
            <a:off x="5580580" y="565769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7j/7 – 24h/24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BB994AC-CF3F-36D5-F668-8D2EB9A5FD08}"/>
              </a:ext>
            </a:extLst>
          </p:cNvPr>
          <p:cNvSpPr txBox="1"/>
          <p:nvPr/>
        </p:nvSpPr>
        <p:spPr>
          <a:xfrm>
            <a:off x="1196378" y="180582"/>
            <a:ext cx="675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  <a:latin typeface="+mj-lt"/>
              </a:rPr>
              <a:t>ASSOCIATION</a:t>
            </a:r>
            <a:r>
              <a:rPr lang="fr-F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1FC30D-AAB2-4AB8-8675-DDB9A67A3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49" y="116632"/>
            <a:ext cx="7498080" cy="1143000"/>
          </a:xfrm>
        </p:spPr>
        <p:txBody>
          <a:bodyPr>
            <a:normAutofit/>
          </a:bodyPr>
          <a:lstStyle/>
          <a:p>
            <a:r>
              <a:rPr lang="fr-FR" sz="3900" dirty="0"/>
              <a:t>SOS Violences Conjugales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AAE20E-AC9A-4FB9-AF3E-8B6C0ED7B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93411"/>
            <a:ext cx="8172400" cy="5963981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77D21"/>
                </a:solidFill>
              </a:rPr>
              <a:t>33 ans d’expérience auprès des femmes 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77D21"/>
                </a:solidFill>
              </a:rPr>
              <a:t>et enfants victimes au sein du couple</a:t>
            </a:r>
          </a:p>
          <a:p>
            <a:pPr marL="82296" indent="0">
              <a:spcBef>
                <a:spcPts val="0"/>
              </a:spcBef>
              <a:buNone/>
            </a:pPr>
            <a:endParaRPr lang="fr-FR" sz="105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Clr>
                <a:srgbClr val="C00000"/>
              </a:buClr>
            </a:pPr>
            <a:r>
              <a:rPr lang="fr-FR" sz="2000" dirty="0">
                <a:solidFill>
                  <a:srgbClr val="002060"/>
                </a:solidFill>
              </a:rPr>
              <a:t>Membre de la Fédération Nationale Solidarité Femmes </a:t>
            </a:r>
          </a:p>
          <a:p>
            <a:pPr>
              <a:buClr>
                <a:srgbClr val="C00000"/>
              </a:buClr>
            </a:pPr>
            <a:r>
              <a:rPr lang="fr-FR" sz="2000" dirty="0">
                <a:solidFill>
                  <a:srgbClr val="002060"/>
                </a:solidFill>
              </a:rPr>
              <a:t>Référence départementale, réseau partenarial </a:t>
            </a:r>
          </a:p>
          <a:p>
            <a:pPr>
              <a:buClr>
                <a:srgbClr val="C00000"/>
              </a:buClr>
            </a:pPr>
            <a:r>
              <a:rPr lang="fr-FR" sz="2000" dirty="0">
                <a:solidFill>
                  <a:srgbClr val="002060"/>
                </a:solidFill>
              </a:rPr>
              <a:t>Accompagnement spécialisé dans le respect de la temporalité </a:t>
            </a:r>
          </a:p>
          <a:p>
            <a:pPr marL="0" indent="0">
              <a:buClr>
                <a:srgbClr val="C00000"/>
              </a:buClr>
              <a:buNone/>
            </a:pPr>
            <a:r>
              <a:rPr lang="fr-FR" sz="2000" dirty="0">
                <a:solidFill>
                  <a:srgbClr val="002060"/>
                </a:solidFill>
              </a:rPr>
              <a:t>    de la personne victime </a:t>
            </a:r>
          </a:p>
          <a:p>
            <a:pPr>
              <a:buClr>
                <a:srgbClr val="C00000"/>
              </a:buClr>
            </a:pPr>
            <a:r>
              <a:rPr lang="fr-FR" sz="2000" dirty="0">
                <a:solidFill>
                  <a:srgbClr val="002060"/>
                </a:solidFill>
              </a:rPr>
              <a:t>Intervention socio-éducative-judiciaire tout au long du parcours des victimes </a:t>
            </a:r>
          </a:p>
          <a:p>
            <a:pPr>
              <a:buClr>
                <a:srgbClr val="C00000"/>
              </a:buClr>
            </a:pPr>
            <a:r>
              <a:rPr lang="fr-FR" sz="2000" dirty="0">
                <a:solidFill>
                  <a:srgbClr val="002060"/>
                </a:solidFill>
              </a:rPr>
              <a:t>Situations non judiciarisées et judiciarisées </a:t>
            </a:r>
          </a:p>
          <a:p>
            <a:pPr>
              <a:buClr>
                <a:srgbClr val="C00000"/>
              </a:buClr>
            </a:pPr>
            <a:r>
              <a:rPr lang="fr-FR" sz="2000" dirty="0">
                <a:solidFill>
                  <a:srgbClr val="002060"/>
                </a:solidFill>
              </a:rPr>
              <a:t>Services sur Brive, Tulle et interventions sur toute la Corrèze</a:t>
            </a:r>
          </a:p>
          <a:p>
            <a:endParaRPr lang="fr-FR" sz="1050" dirty="0"/>
          </a:p>
          <a:p>
            <a:pPr marL="82296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F77D21"/>
                </a:solidFill>
              </a:rPr>
              <a:t>2022 : 438 personnes victimes accompagnées, de tout âge (jeune femme à personne âgée)</a:t>
            </a:r>
            <a:endParaRPr lang="fr-FR" sz="1050" dirty="0">
              <a:solidFill>
                <a:srgbClr val="F77D21"/>
              </a:solidFill>
            </a:endParaRPr>
          </a:p>
          <a:p>
            <a:pPr marL="82296" indent="0">
              <a:spcBef>
                <a:spcPts val="0"/>
              </a:spcBef>
              <a:buNone/>
            </a:pPr>
            <a:endParaRPr lang="fr-FR" sz="20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6EE9B4-20CB-4FB0-A9C7-6A4362AC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DD5BDC1-49D8-1AB8-2493-F4AFB60909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224" y="116632"/>
            <a:ext cx="1769162" cy="265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6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59160"/>
          </a:xfrm>
        </p:spPr>
        <p:txBody>
          <a:bodyPr>
            <a:normAutofit/>
          </a:bodyPr>
          <a:lstStyle/>
          <a:p>
            <a:r>
              <a:rPr lang="fr-FR" sz="3100" dirty="0">
                <a:solidFill>
                  <a:srgbClr val="002060"/>
                </a:solidFill>
              </a:rPr>
              <a:t>Une équipe professionnelle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8" y="1488613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i="1" dirty="0">
                <a:solidFill>
                  <a:srgbClr val="F77D21"/>
                </a:solidFill>
              </a:rPr>
              <a:t>Directrice</a:t>
            </a:r>
          </a:p>
          <a:p>
            <a:pPr>
              <a:buNone/>
            </a:pPr>
            <a:r>
              <a:rPr lang="fr-FR" sz="2800" i="1" dirty="0">
                <a:solidFill>
                  <a:srgbClr val="F77D21"/>
                </a:solidFill>
              </a:rPr>
              <a:t>Educatrice spécialisée</a:t>
            </a:r>
          </a:p>
          <a:p>
            <a:pPr>
              <a:buNone/>
            </a:pPr>
            <a:r>
              <a:rPr lang="fr-FR" sz="2800" i="1" dirty="0">
                <a:solidFill>
                  <a:srgbClr val="F77D21"/>
                </a:solidFill>
              </a:rPr>
              <a:t>Juriste </a:t>
            </a:r>
          </a:p>
          <a:p>
            <a:pPr>
              <a:buNone/>
            </a:pPr>
            <a:r>
              <a:rPr lang="fr-FR" sz="2800" i="1" dirty="0">
                <a:solidFill>
                  <a:srgbClr val="F77D21"/>
                </a:solidFill>
              </a:rPr>
              <a:t>Travailleuse sociale en ruralité </a:t>
            </a:r>
          </a:p>
          <a:p>
            <a:pPr>
              <a:buNone/>
            </a:pPr>
            <a:r>
              <a:rPr lang="fr-FR" sz="2800" i="1" dirty="0">
                <a:solidFill>
                  <a:srgbClr val="F77D21"/>
                </a:solidFill>
              </a:rPr>
              <a:t>Assistante administrative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C8DE82-59E5-4954-8F57-EEEE137CC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A33C7BF4-08D4-2357-B8DD-D163883BB606}"/>
              </a:ext>
            </a:extLst>
          </p:cNvPr>
          <p:cNvSpPr txBox="1">
            <a:spLocks/>
          </p:cNvSpPr>
          <p:nvPr/>
        </p:nvSpPr>
        <p:spPr>
          <a:xfrm>
            <a:off x="615978" y="4930079"/>
            <a:ext cx="6347713" cy="6591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100" dirty="0">
                <a:solidFill>
                  <a:srgbClr val="002060"/>
                </a:solidFill>
              </a:rPr>
              <a:t>Soutenue par une équipe bénévole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385FA383-BBF7-805E-9860-1F0894BD0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809"/>
            <a:ext cx="2909508" cy="36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09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210" y="184880"/>
            <a:ext cx="8479856" cy="1143000"/>
          </a:xfrm>
        </p:spPr>
        <p:txBody>
          <a:bodyPr>
            <a:normAutofit fontScale="90000"/>
          </a:bodyPr>
          <a:lstStyle/>
          <a:p>
            <a:r>
              <a:rPr lang="fr-FR" sz="3900" dirty="0">
                <a:solidFill>
                  <a:srgbClr val="002060"/>
                </a:solidFill>
              </a:rPr>
              <a:t>Depuis 2008 Prévention milieu scolaire </a:t>
            </a:r>
            <a:br>
              <a:rPr lang="fr-FR" sz="3900" dirty="0">
                <a:solidFill>
                  <a:srgbClr val="002060"/>
                </a:solidFill>
              </a:rPr>
            </a:br>
            <a:r>
              <a:rPr lang="fr-FR" sz="3900" dirty="0">
                <a:solidFill>
                  <a:srgbClr val="002060"/>
                </a:solidFill>
              </a:rPr>
              <a:t>et étudiant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210" y="1484784"/>
            <a:ext cx="8479856" cy="5697760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F77D21"/>
                </a:solidFill>
              </a:rPr>
              <a:t>Agrément de l’Education Nationale </a:t>
            </a:r>
          </a:p>
          <a:p>
            <a:pPr marL="82296" indent="0">
              <a:spcBef>
                <a:spcPts val="0"/>
              </a:spcBef>
              <a:buNone/>
            </a:pPr>
            <a:r>
              <a:rPr lang="fr-FR" sz="2500" dirty="0">
                <a:solidFill>
                  <a:srgbClr val="F77D21"/>
                </a:solidFill>
              </a:rPr>
              <a:t>au titre des associations éducatives complémentaires à l’enseignement public </a:t>
            </a:r>
          </a:p>
          <a:p>
            <a:pPr marL="82296" indent="0">
              <a:spcBef>
                <a:spcPts val="0"/>
              </a:spcBef>
              <a:buNone/>
            </a:pPr>
            <a:endParaRPr lang="fr-FR" sz="2500" dirty="0">
              <a:solidFill>
                <a:srgbClr val="F77D21"/>
              </a:solidFill>
            </a:endParaRPr>
          </a:p>
          <a:p>
            <a:pPr marL="82296" indent="0">
              <a:spcBef>
                <a:spcPts val="0"/>
              </a:spcBef>
              <a:buNone/>
            </a:pPr>
            <a:endParaRPr lang="fr-FR" sz="2500" dirty="0">
              <a:solidFill>
                <a:srgbClr val="F77D21"/>
              </a:solidFill>
            </a:endParaRPr>
          </a:p>
          <a:p>
            <a:pPr marL="82296" indent="0">
              <a:buNone/>
            </a:pPr>
            <a:endParaRPr lang="fr-FR" sz="900" dirty="0">
              <a:solidFill>
                <a:srgbClr val="7030A0"/>
              </a:solidFill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2060"/>
                </a:solidFill>
              </a:rPr>
              <a:t>Exemples de thématiques abordées :</a:t>
            </a:r>
            <a:endParaRPr lang="fr-FR" sz="2400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Respect, égalité, consentement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Cyberviolences (cyberharcèlement, </a:t>
            </a:r>
            <a:r>
              <a:rPr lang="fr-FR" sz="2400" dirty="0" err="1">
                <a:solidFill>
                  <a:srgbClr val="002060"/>
                </a:solidFill>
              </a:rPr>
              <a:t>cybersexisme</a:t>
            </a:r>
            <a:r>
              <a:rPr lang="fr-FR" sz="2400" dirty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Violences amoureuses, affectives, sexuelles et conséquences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fr-FR" sz="2400" dirty="0">
                <a:solidFill>
                  <a:srgbClr val="002060"/>
                </a:solidFill>
              </a:rPr>
              <a:t>Prévention aux conduites à risque prostitutionnel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900" b="1" dirty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900" b="1" dirty="0">
              <a:solidFill>
                <a:srgbClr val="7030A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95692F-8FCF-4C52-8120-4435CC17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5" name="Graphique 4" descr="Questions avec un remplissage uni">
            <a:extLst>
              <a:ext uri="{FF2B5EF4-FFF2-40B4-BE49-F238E27FC236}">
                <a16:creationId xmlns:a16="http://schemas.microsoft.com/office/drawing/2014/main" id="{0AD80725-B762-2E26-21A6-B1375C1107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57314" y="2599731"/>
            <a:ext cx="1658538" cy="165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1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210" y="188640"/>
            <a:ext cx="8479856" cy="1803960"/>
          </a:xfrm>
        </p:spPr>
        <p:txBody>
          <a:bodyPr>
            <a:normAutofit/>
          </a:bodyPr>
          <a:lstStyle/>
          <a:p>
            <a:r>
              <a:rPr lang="fr-FR" sz="3500" dirty="0">
                <a:solidFill>
                  <a:srgbClr val="002060"/>
                </a:solidFill>
              </a:rPr>
              <a:t>Depuis 2017 </a:t>
            </a:r>
            <a:br>
              <a:rPr lang="fr-FR" sz="3500" dirty="0">
                <a:solidFill>
                  <a:srgbClr val="002060"/>
                </a:solidFill>
              </a:rPr>
            </a:br>
            <a:r>
              <a:rPr lang="fr-FR" sz="3500" dirty="0">
                <a:solidFill>
                  <a:srgbClr val="002060"/>
                </a:solidFill>
              </a:rPr>
              <a:t>Intervention à Simone VEIL Brive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210" y="1412776"/>
            <a:ext cx="8479856" cy="5697760"/>
          </a:xfrm>
        </p:spPr>
        <p:txBody>
          <a:bodyPr>
            <a:normAutofit/>
          </a:bodyPr>
          <a:lstStyle/>
          <a:p>
            <a:pPr marL="82296" indent="0">
              <a:buClr>
                <a:srgbClr val="C00000"/>
              </a:buClr>
              <a:buNone/>
            </a:pPr>
            <a:r>
              <a:rPr lang="fr-FR" sz="2400" b="1" dirty="0">
                <a:solidFill>
                  <a:srgbClr val="0070C0"/>
                </a:solidFill>
              </a:rPr>
              <a:t>A plusieurs occasions :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rgbClr val="F77D21"/>
                </a:solidFill>
              </a:rPr>
              <a:t>Journées justice et citoyenneté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rgbClr val="F77D21"/>
                </a:solidFill>
              </a:rPr>
              <a:t>Journées développement durable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b="1" dirty="0">
                <a:solidFill>
                  <a:srgbClr val="F77D21"/>
                </a:solidFill>
              </a:rPr>
              <a:t>Événements journées internationales : </a:t>
            </a:r>
          </a:p>
          <a:p>
            <a:pPr marL="82296" indent="0" algn="ctr">
              <a:buClr>
                <a:srgbClr val="C00000"/>
              </a:buClr>
              <a:buNone/>
            </a:pPr>
            <a:r>
              <a:rPr lang="fr-FR" sz="2200" b="1" dirty="0">
                <a:solidFill>
                  <a:srgbClr val="7030A0"/>
                </a:solidFill>
              </a:rPr>
              <a:t>25 novembre (?)</a:t>
            </a:r>
          </a:p>
          <a:p>
            <a:pPr marL="82296" indent="0" algn="ctr">
              <a:buClr>
                <a:srgbClr val="C00000"/>
              </a:buClr>
              <a:buNone/>
            </a:pPr>
            <a:r>
              <a:rPr lang="fr-FR" sz="2200" b="1" dirty="0">
                <a:solidFill>
                  <a:srgbClr val="7030A0"/>
                </a:solidFill>
              </a:rPr>
              <a:t>8 mars (?)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0070C0"/>
                </a:solidFill>
              </a:rPr>
              <a:t>+ En réponse aux demandes des établissements scolaires et étudiants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b="1" dirty="0">
              <a:solidFill>
                <a:srgbClr val="0070C0"/>
              </a:solidFill>
            </a:endParaRPr>
          </a:p>
          <a:p>
            <a:pPr marL="82296" indent="0">
              <a:buClr>
                <a:srgbClr val="C00000"/>
              </a:buClr>
              <a:buNone/>
            </a:pPr>
            <a:r>
              <a:rPr lang="fr-FR" sz="2400" b="1" dirty="0">
                <a:solidFill>
                  <a:srgbClr val="002060"/>
                </a:solidFill>
              </a:rPr>
              <a:t>Sous quelle forme ?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200" dirty="0">
                <a:solidFill>
                  <a:srgbClr val="F77D21"/>
                </a:solidFill>
              </a:rPr>
              <a:t>1 sensibilisation : 3h d’intervention ou 1 journée complète</a:t>
            </a:r>
          </a:p>
          <a:p>
            <a:pPr marL="0" indent="0">
              <a:buClr>
                <a:srgbClr val="C00000"/>
              </a:buClr>
              <a:buNone/>
            </a:pPr>
            <a:endParaRPr lang="fr-FR" sz="2000" dirty="0"/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95692F-8FCF-4C52-8120-4435CC17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3D714F7-1C69-1D21-1E28-7B7B4BADEE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979" y="1412776"/>
            <a:ext cx="2357811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000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3210" y="188640"/>
            <a:ext cx="8479856" cy="1224136"/>
          </a:xfrm>
        </p:spPr>
        <p:txBody>
          <a:bodyPr>
            <a:normAutofit/>
          </a:bodyPr>
          <a:lstStyle/>
          <a:p>
            <a:r>
              <a:rPr lang="fr-FR" sz="3500" dirty="0">
                <a:solidFill>
                  <a:srgbClr val="002060"/>
                </a:solidFill>
              </a:rPr>
              <a:t>Des liens et des événements forts entre les élèves et SOS Violences Conjugales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3210" y="1423666"/>
            <a:ext cx="8479856" cy="5697760"/>
          </a:xfrm>
        </p:spPr>
        <p:txBody>
          <a:bodyPr>
            <a:normAutofit/>
          </a:bodyPr>
          <a:lstStyle/>
          <a:p>
            <a:pPr marL="82296" indent="0">
              <a:buClr>
                <a:srgbClr val="C00000"/>
              </a:buClr>
              <a:buNone/>
            </a:pPr>
            <a:r>
              <a:rPr lang="fr-FR" sz="2400" b="1" dirty="0">
                <a:solidFill>
                  <a:srgbClr val="F77D21"/>
                </a:solidFill>
              </a:rPr>
              <a:t>Par exemple, en 2019 : </a:t>
            </a: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70C0"/>
                </a:solidFill>
              </a:rPr>
              <a:t>Don d’un site internet par les élèves </a:t>
            </a:r>
          </a:p>
          <a:p>
            <a:pPr marL="82296" indent="0">
              <a:buClr>
                <a:srgbClr val="C00000"/>
              </a:buClr>
              <a:buNone/>
            </a:pPr>
            <a:r>
              <a:rPr lang="fr-FR" sz="2000" b="1" dirty="0">
                <a:solidFill>
                  <a:srgbClr val="0070C0"/>
                </a:solidFill>
              </a:rPr>
              <a:t>    de PGA Services</a:t>
            </a:r>
          </a:p>
          <a:p>
            <a:pPr marL="82296" indent="0">
              <a:buClr>
                <a:srgbClr val="C00000"/>
              </a:buClr>
              <a:buNone/>
            </a:pPr>
            <a:endParaRPr lang="fr-FR" sz="800" b="1" dirty="0">
              <a:solidFill>
                <a:srgbClr val="0070C0"/>
              </a:solidFill>
            </a:endParaRP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70C0"/>
                </a:solidFill>
              </a:rPr>
              <a:t>Don de dessins et d’illustrations </a:t>
            </a:r>
          </a:p>
          <a:p>
            <a:pPr marL="82296" indent="0">
              <a:buClr>
                <a:srgbClr val="C00000"/>
              </a:buClr>
              <a:buNone/>
            </a:pPr>
            <a:r>
              <a:rPr lang="fr-FR" sz="2000" b="1" dirty="0">
                <a:solidFill>
                  <a:srgbClr val="0070C0"/>
                </a:solidFill>
              </a:rPr>
              <a:t>devenus des outils de prévention, en particulier pour les enfants </a:t>
            </a:r>
          </a:p>
          <a:p>
            <a:pPr marL="82296" indent="0">
              <a:buClr>
                <a:srgbClr val="C00000"/>
              </a:buClr>
              <a:buNone/>
            </a:pPr>
            <a:endParaRPr lang="fr-FR" sz="800" b="1" dirty="0">
              <a:solidFill>
                <a:srgbClr val="0070C0"/>
              </a:solidFill>
            </a:endParaRPr>
          </a:p>
          <a:p>
            <a:pPr marL="425196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srgbClr val="0070C0"/>
                </a:solidFill>
              </a:rPr>
              <a:t>Participation de 200 élèves à l’événement du 25 novembre 2019</a:t>
            </a:r>
          </a:p>
          <a:p>
            <a:pPr marL="82296" indent="0">
              <a:buClr>
                <a:srgbClr val="C00000"/>
              </a:buClr>
              <a:buNone/>
            </a:pPr>
            <a:endParaRPr lang="fr-FR" sz="800" b="1" dirty="0">
              <a:solidFill>
                <a:srgbClr val="0070C0"/>
              </a:solidFill>
            </a:endParaRPr>
          </a:p>
          <a:p>
            <a:pPr marL="82296" indent="0">
              <a:buClr>
                <a:srgbClr val="C00000"/>
              </a:buClr>
              <a:buNone/>
            </a:pPr>
            <a:r>
              <a:rPr lang="fr-FR" sz="2400" dirty="0">
                <a:solidFill>
                  <a:srgbClr val="F77D21"/>
                </a:solidFill>
              </a:rPr>
              <a:t>                </a:t>
            </a:r>
          </a:p>
          <a:p>
            <a:pPr marL="82296" indent="0">
              <a:buClr>
                <a:srgbClr val="C00000"/>
              </a:buClr>
              <a:buNone/>
            </a:pPr>
            <a:r>
              <a:rPr lang="fr-FR" sz="2400" dirty="0">
                <a:solidFill>
                  <a:srgbClr val="F77D21"/>
                </a:solidFill>
              </a:rPr>
              <a:t>			Plus de 1500 élèves sensibilisés depuis 2017 </a:t>
            </a:r>
          </a:p>
          <a:p>
            <a:pPr marL="0" indent="0">
              <a:buClr>
                <a:srgbClr val="C00000"/>
              </a:buClr>
              <a:buNone/>
            </a:pPr>
            <a:endParaRPr lang="fr-FR" sz="2000" dirty="0"/>
          </a:p>
          <a:p>
            <a:pPr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95692F-8FCF-4C52-8120-4435CC170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5D22D-FA01-4AEA-8048-7ACCEAF7C395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5" name="cc-m-imagesubtitle-image-8007381056">
            <a:extLst>
              <a:ext uri="{FF2B5EF4-FFF2-40B4-BE49-F238E27FC236}">
                <a16:creationId xmlns:a16="http://schemas.microsoft.com/office/drawing/2014/main" id="{423469FF-C06F-61EE-3880-E75CDFFFB6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241" y="1412776"/>
            <a:ext cx="268819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phique 6" descr="Présentation avec graphique à barres avec un remplissage uni">
            <a:extLst>
              <a:ext uri="{FF2B5EF4-FFF2-40B4-BE49-F238E27FC236}">
                <a16:creationId xmlns:a16="http://schemas.microsoft.com/office/drawing/2014/main" id="{0F2B7452-A3E4-1C0F-10BC-91C2DA4AD8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3210" y="4959599"/>
            <a:ext cx="1446889" cy="144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4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087" y="1571510"/>
            <a:ext cx="7344816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fr-FR" dirty="0">
              <a:solidFill>
                <a:srgbClr val="92D050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fr-FR" sz="1800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7B434CD-B4B7-4C05-A6EC-758458356777}"/>
              </a:ext>
            </a:extLst>
          </p:cNvPr>
          <p:cNvSpPr txBox="1"/>
          <p:nvPr/>
        </p:nvSpPr>
        <p:spPr>
          <a:xfrm>
            <a:off x="481819" y="635509"/>
            <a:ext cx="7758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900" dirty="0">
                <a:solidFill>
                  <a:srgbClr val="F77D21"/>
                </a:solidFill>
              </a:rPr>
              <a:t>Merci pour votre attention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691AB2B-B7E2-6C1C-0D13-6AE642C25698}"/>
              </a:ext>
            </a:extLst>
          </p:cNvPr>
          <p:cNvSpPr txBox="1"/>
          <p:nvPr/>
        </p:nvSpPr>
        <p:spPr>
          <a:xfrm>
            <a:off x="492087" y="1621163"/>
            <a:ext cx="7513375" cy="4680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500" dirty="0">
                <a:solidFill>
                  <a:srgbClr val="7030A0"/>
                </a:solidFill>
              </a:rPr>
              <a:t>Instagram </a:t>
            </a:r>
          </a:p>
          <a:p>
            <a:endParaRPr lang="fr-FR" sz="2800" dirty="0"/>
          </a:p>
          <a:p>
            <a:r>
              <a:rPr lang="fr-FR" sz="2800" dirty="0">
                <a:solidFill>
                  <a:srgbClr val="7030A0"/>
                </a:solidFill>
              </a:rPr>
              <a:t>        </a:t>
            </a:r>
            <a:r>
              <a:rPr lang="fr-FR" sz="2800" dirty="0" err="1">
                <a:solidFill>
                  <a:srgbClr val="7030A0"/>
                </a:solidFill>
              </a:rPr>
              <a:t>sosviolencesconjugalescorreze</a:t>
            </a:r>
            <a:endParaRPr lang="fr-FR" sz="2800" dirty="0">
              <a:solidFill>
                <a:srgbClr val="7030A0"/>
              </a:solidFill>
            </a:endParaRPr>
          </a:p>
          <a:p>
            <a:endParaRPr lang="fr-FR" sz="2800" dirty="0"/>
          </a:p>
          <a:p>
            <a:endParaRPr lang="fr-FR" sz="2800" b="1" dirty="0"/>
          </a:p>
          <a:p>
            <a:endParaRPr lang="fr-FR" sz="2800" b="1" dirty="0"/>
          </a:p>
          <a:p>
            <a:r>
              <a:rPr lang="fr-FR" sz="2800" b="1" dirty="0">
                <a:solidFill>
                  <a:srgbClr val="F77D21"/>
                </a:solidFill>
              </a:rPr>
              <a:t>Contacts </a:t>
            </a:r>
          </a:p>
          <a:p>
            <a:r>
              <a:rPr lang="fr-FR" sz="2800" dirty="0">
                <a:solidFill>
                  <a:srgbClr val="002060"/>
                </a:solidFill>
              </a:rPr>
              <a:t>Association SOS Violences Conjugales </a:t>
            </a:r>
          </a:p>
          <a:p>
            <a:r>
              <a:rPr lang="fr-FR" sz="2800" dirty="0">
                <a:solidFill>
                  <a:srgbClr val="002060"/>
                </a:solidFill>
              </a:rPr>
              <a:t>05 55 88 20 02 </a:t>
            </a:r>
          </a:p>
          <a:p>
            <a:r>
              <a:rPr lang="fr-FR" sz="2800" dirty="0">
                <a:solidFill>
                  <a:srgbClr val="002060"/>
                </a:solidFill>
              </a:rPr>
              <a:t>3919 24h/24, 7j/7</a:t>
            </a:r>
          </a:p>
        </p:txBody>
      </p:sp>
      <p:pic>
        <p:nvPicPr>
          <p:cNvPr id="11" name="Graphique 10" descr="Signe pouce en haut avec un remplissage uni">
            <a:extLst>
              <a:ext uri="{FF2B5EF4-FFF2-40B4-BE49-F238E27FC236}">
                <a16:creationId xmlns:a16="http://schemas.microsoft.com/office/drawing/2014/main" id="{44C4CDA6-F401-852F-A557-A8C9A9CE9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44364" y="139901"/>
            <a:ext cx="1391588" cy="139158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A0D12E8-9C07-B4CB-5889-81C072E7EE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577" y="2492896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0257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6396</TotalTime>
  <Words>339</Words>
  <Application>Microsoft Office PowerPoint</Application>
  <PresentationFormat>Affichage à l'écran (4:3)</PresentationFormat>
  <Paragraphs>87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Facette</vt:lpstr>
      <vt:lpstr>Formation inter établissements  éco-délégués Simone Veil Brive 19 octobre 2023 </vt:lpstr>
      <vt:lpstr>SOS Violences Conjugales </vt:lpstr>
      <vt:lpstr>Une équipe professionnelle</vt:lpstr>
      <vt:lpstr>Depuis 2008 Prévention milieu scolaire  et étudiant</vt:lpstr>
      <vt:lpstr>Depuis 2017  Intervention à Simone VEIL Brive</vt:lpstr>
      <vt:lpstr>Des liens et des événements forts entre les élèves et SOS Violences Conjugales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du 23 Juin 2016</dc:title>
  <dc:creator>Béatrice</dc:creator>
  <cp:lastModifiedBy>sos violences</cp:lastModifiedBy>
  <cp:revision>916</cp:revision>
  <cp:lastPrinted>2023-06-13T09:18:07Z</cp:lastPrinted>
  <dcterms:created xsi:type="dcterms:W3CDTF">2016-06-07T12:25:15Z</dcterms:created>
  <dcterms:modified xsi:type="dcterms:W3CDTF">2023-10-18T07:44:35Z</dcterms:modified>
</cp:coreProperties>
</file>