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7" r:id="rId2"/>
    <p:sldId id="357" r:id="rId3"/>
    <p:sldId id="358" r:id="rId4"/>
    <p:sldId id="331" r:id="rId5"/>
    <p:sldId id="354" r:id="rId6"/>
    <p:sldId id="333" r:id="rId7"/>
    <p:sldId id="359" r:id="rId8"/>
    <p:sldId id="335" r:id="rId9"/>
    <p:sldId id="338" r:id="rId10"/>
    <p:sldId id="356" r:id="rId1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0"/>
    <a:srgbClr val="00AAD3"/>
    <a:srgbClr val="619428"/>
    <a:srgbClr val="6CA52D"/>
    <a:srgbClr val="78B832"/>
    <a:srgbClr val="FFCC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8387" autoAdjust="0"/>
  </p:normalViewPr>
  <p:slideViewPr>
    <p:cSldViewPr>
      <p:cViewPr varScale="1">
        <p:scale>
          <a:sx n="112" d="100"/>
          <a:sy n="112" d="100"/>
        </p:scale>
        <p:origin x="16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2" y="1"/>
            <a:ext cx="2945659" cy="496332"/>
          </a:xfrm>
          <a:prstGeom prst="rect">
            <a:avLst/>
          </a:prstGeom>
        </p:spPr>
        <p:txBody>
          <a:bodyPr vert="horz" lIns="91440" tIns="45720" rIns="91440" bIns="45720" rtlCol="0"/>
          <a:lstStyle>
            <a:lvl1pPr algn="r">
              <a:defRPr sz="1200"/>
            </a:lvl1pPr>
          </a:lstStyle>
          <a:p>
            <a:fld id="{01E6725E-5B3A-484F-8024-E3604193E410}" type="datetimeFigureOut">
              <a:rPr lang="fr-FR" smtClean="0"/>
              <a:pPr/>
              <a:t>19/10/2023</a:t>
            </a:fld>
            <a:endParaRPr lang="fr-FR"/>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2" y="9428584"/>
            <a:ext cx="2945659" cy="496332"/>
          </a:xfrm>
          <a:prstGeom prst="rect">
            <a:avLst/>
          </a:prstGeom>
        </p:spPr>
        <p:txBody>
          <a:bodyPr vert="horz" lIns="91440" tIns="45720" rIns="91440" bIns="45720" rtlCol="0" anchor="b"/>
          <a:lstStyle>
            <a:lvl1pPr algn="r">
              <a:defRPr sz="1200"/>
            </a:lvl1pPr>
          </a:lstStyle>
          <a:p>
            <a:fld id="{4F2DA34C-6D2D-4EE7-AFA1-B3B2D8E52084}" type="slidenum">
              <a:rPr lang="fr-FR" smtClean="0"/>
              <a:pPr/>
              <a:t>‹N°›</a:t>
            </a:fld>
            <a:endParaRPr lang="fr-FR"/>
          </a:p>
        </p:txBody>
      </p:sp>
    </p:spTree>
    <p:extLst>
      <p:ext uri="{BB962C8B-B14F-4D97-AF65-F5344CB8AC3E}">
        <p14:creationId xmlns:p14="http://schemas.microsoft.com/office/powerpoint/2010/main" val="1763504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2" y="1"/>
            <a:ext cx="2945659" cy="496332"/>
          </a:xfrm>
          <a:prstGeom prst="rect">
            <a:avLst/>
          </a:prstGeom>
        </p:spPr>
        <p:txBody>
          <a:bodyPr vert="horz" lIns="91440" tIns="45720" rIns="91440" bIns="45720" rtlCol="0"/>
          <a:lstStyle>
            <a:lvl1pPr algn="r">
              <a:defRPr sz="1200"/>
            </a:lvl1pPr>
          </a:lstStyle>
          <a:p>
            <a:fld id="{72D1D0B9-29BD-4C09-BDEF-FED3A9F90AFA}" type="datetimeFigureOut">
              <a:rPr lang="fr-FR" smtClean="0"/>
              <a:pPr/>
              <a:t>19/10/2023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2" y="9428584"/>
            <a:ext cx="2945659" cy="496332"/>
          </a:xfrm>
          <a:prstGeom prst="rect">
            <a:avLst/>
          </a:prstGeom>
        </p:spPr>
        <p:txBody>
          <a:bodyPr vert="horz" lIns="91440" tIns="45720" rIns="91440" bIns="45720" rtlCol="0" anchor="b"/>
          <a:lstStyle>
            <a:lvl1pPr algn="r">
              <a:defRPr sz="1200"/>
            </a:lvl1pPr>
          </a:lstStyle>
          <a:p>
            <a:fld id="{27075550-FD06-4E5F-9423-783DFC809105}" type="slidenum">
              <a:rPr lang="fr-FR" smtClean="0"/>
              <a:pPr/>
              <a:t>‹N°›</a:t>
            </a:fld>
            <a:endParaRPr lang="fr-FR"/>
          </a:p>
        </p:txBody>
      </p:sp>
    </p:spTree>
    <p:extLst>
      <p:ext uri="{BB962C8B-B14F-4D97-AF65-F5344CB8AC3E}">
        <p14:creationId xmlns:p14="http://schemas.microsoft.com/office/powerpoint/2010/main" val="232702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4274" name="Espace réservé des commentaires 2"/>
          <p:cNvSpPr>
            <a:spLocks noGrp="1"/>
          </p:cNvSpPr>
          <p:nvPr>
            <p:ph type="body" idx="1"/>
          </p:nvPr>
        </p:nvSpPr>
        <p:spPr bwMode="auto"/>
        <p:txBody>
          <a:bodyPr wrap="square" numCol="1" anchor="t" anchorCtr="0" compatLnSpc="1">
            <a:prstTxWarp prst="textNoShape">
              <a:avLst/>
            </a:prstTxWarp>
          </a:bodyPr>
          <a:lstStyle/>
          <a:p>
            <a:pPr eaLnBrk="1" fontAlgn="auto" hangingPunct="1">
              <a:spcAft>
                <a:spcPts val="0"/>
              </a:spcAft>
              <a:buClr>
                <a:schemeClr val="accent3"/>
              </a:buClr>
              <a:buFont typeface="Wingdings 2"/>
              <a:buNone/>
              <a:defRPr/>
            </a:pPr>
            <a:r>
              <a:rPr lang="fr-FR" sz="1000" dirty="0"/>
              <a:t>Chaque acteur du territoire a un rôle à jouer, doit s’impliquer.</a:t>
            </a:r>
          </a:p>
          <a:p>
            <a:pPr eaLnBrk="1" fontAlgn="auto" hangingPunct="1">
              <a:spcAft>
                <a:spcPts val="0"/>
              </a:spcAft>
              <a:buClr>
                <a:schemeClr val="accent3"/>
              </a:buClr>
              <a:buFont typeface="Wingdings 2"/>
              <a:buNone/>
              <a:defRPr/>
            </a:pPr>
            <a:r>
              <a:rPr lang="fr-FR" sz="1000" dirty="0"/>
              <a:t>Opter pour un comportement responsable au quotidien. </a:t>
            </a:r>
          </a:p>
          <a:p>
            <a:pPr eaLnBrk="1" fontAlgn="auto" hangingPunct="1">
              <a:spcAft>
                <a:spcPts val="0"/>
              </a:spcAft>
              <a:buClr>
                <a:schemeClr val="accent3"/>
              </a:buClr>
              <a:buFont typeface="Wingdings 2"/>
              <a:buNone/>
              <a:defRPr/>
            </a:pPr>
            <a:r>
              <a:rPr lang="fr-FR" sz="1000" dirty="0"/>
              <a:t>En participant activement à une telle démarche, vous nous aidez à construire un projet ambitieux, fédérateur et responsable pour notre territoire et son avenir.</a:t>
            </a:r>
          </a:p>
          <a:p>
            <a:pPr eaLnBrk="1" hangingPunct="1">
              <a:spcBef>
                <a:spcPct val="0"/>
              </a:spcBef>
              <a:defRPr/>
            </a:pPr>
            <a:endParaRPr lang="fr-FR" sz="1000" dirty="0"/>
          </a:p>
        </p:txBody>
      </p:sp>
      <p:sp>
        <p:nvSpPr>
          <p:cNvPr id="409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E794A7-EAA6-46C4-B7D4-D47C4E3C6925}" type="slidenum">
              <a:rPr lang="fr-FR"/>
              <a:pPr fontAlgn="base">
                <a:spcBef>
                  <a:spcPct val="0"/>
                </a:spcBef>
                <a:spcAft>
                  <a:spcPct val="0"/>
                </a:spcAft>
                <a:defRPr/>
              </a:pPr>
              <a:t>1</a:t>
            </a:fld>
            <a:endParaRPr lang="fr-FR"/>
          </a:p>
        </p:txBody>
      </p:sp>
    </p:spTree>
    <p:extLst>
      <p:ext uri="{BB962C8B-B14F-4D97-AF65-F5344CB8AC3E}">
        <p14:creationId xmlns:p14="http://schemas.microsoft.com/office/powerpoint/2010/main" val="289006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a:t>
            </a:r>
            <a:r>
              <a:rPr lang="fr-FR" baseline="0" dirty="0"/>
              <a:t> présentation de la situation en matière de développement durable s’appuiera sur les agendas 21 élaborés par l’agglo de Brive et la communauté de communes du pays de l’</a:t>
            </a:r>
            <a:r>
              <a:rPr lang="fr-FR" baseline="0" dirty="0" err="1"/>
              <a:t>Yssandonnais</a:t>
            </a:r>
            <a:r>
              <a:rPr lang="fr-FR" baseline="0" dirty="0"/>
              <a:t> préalablement à la fusion en complétant le périmètre d’actions de ces dispositifs par les principaux projets de développement durable menés ou engagés en 2013 par les intercommunalités préalablement à la  fusion. Cette présentation n’est pas un rapport d’activités et n’est pas exhaustive.</a:t>
            </a:r>
            <a:endParaRPr lang="fr-FR" dirty="0"/>
          </a:p>
        </p:txBody>
      </p:sp>
      <p:sp>
        <p:nvSpPr>
          <p:cNvPr id="4" name="Espace réservé du numéro de diapositive 3"/>
          <p:cNvSpPr>
            <a:spLocks noGrp="1"/>
          </p:cNvSpPr>
          <p:nvPr>
            <p:ph type="sldNum" sz="quarter" idx="10"/>
          </p:nvPr>
        </p:nvSpPr>
        <p:spPr/>
        <p:txBody>
          <a:bodyPr/>
          <a:lstStyle/>
          <a:p>
            <a:fld id="{27075550-FD06-4E5F-9423-783DFC809105}" type="slidenum">
              <a:rPr lang="fr-FR" smtClean="0"/>
              <a:pPr/>
              <a:t>2</a:t>
            </a:fld>
            <a:endParaRPr lang="fr-FR"/>
          </a:p>
        </p:txBody>
      </p:sp>
    </p:spTree>
    <p:extLst>
      <p:ext uri="{BB962C8B-B14F-4D97-AF65-F5344CB8AC3E}">
        <p14:creationId xmlns:p14="http://schemas.microsoft.com/office/powerpoint/2010/main" val="300591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a:t>
            </a:r>
            <a:r>
              <a:rPr lang="fr-FR" baseline="0" dirty="0"/>
              <a:t> présentation de la situation en matière de développement durable s’appuiera sur les agendas 21 élaborés par l’agglo de Brive et la communauté de communes du pays de l’</a:t>
            </a:r>
            <a:r>
              <a:rPr lang="fr-FR" baseline="0" dirty="0" err="1"/>
              <a:t>Yssandonnais</a:t>
            </a:r>
            <a:r>
              <a:rPr lang="fr-FR" baseline="0" dirty="0"/>
              <a:t> préalablement à la fusion en complétant le périmètre d’actions de ces dispositifs par les principaux projets de développement durable menés ou engagés en 2013 par les intercommunalités préalablement à la  fusion. Cette présentation n’est pas un rapport d’activités et n’est pas exhaustive.</a:t>
            </a:r>
            <a:endParaRPr lang="fr-FR" dirty="0"/>
          </a:p>
        </p:txBody>
      </p:sp>
      <p:sp>
        <p:nvSpPr>
          <p:cNvPr id="4" name="Espace réservé du numéro de diapositive 3"/>
          <p:cNvSpPr>
            <a:spLocks noGrp="1"/>
          </p:cNvSpPr>
          <p:nvPr>
            <p:ph type="sldNum" sz="quarter" idx="10"/>
          </p:nvPr>
        </p:nvSpPr>
        <p:spPr/>
        <p:txBody>
          <a:bodyPr/>
          <a:lstStyle/>
          <a:p>
            <a:fld id="{27075550-FD06-4E5F-9423-783DFC809105}" type="slidenum">
              <a:rPr lang="fr-FR" smtClean="0"/>
              <a:pPr/>
              <a:t>3</a:t>
            </a:fld>
            <a:endParaRPr lang="fr-FR"/>
          </a:p>
        </p:txBody>
      </p:sp>
    </p:spTree>
    <p:extLst>
      <p:ext uri="{BB962C8B-B14F-4D97-AF65-F5344CB8AC3E}">
        <p14:creationId xmlns:p14="http://schemas.microsoft.com/office/powerpoint/2010/main" val="330833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075550-FD06-4E5F-9423-783DFC809105}" type="slidenum">
              <a:rPr lang="fr-FR" smtClean="0"/>
              <a:pPr/>
              <a:t>4</a:t>
            </a:fld>
            <a:endParaRPr lang="fr-FR"/>
          </a:p>
        </p:txBody>
      </p:sp>
    </p:spTree>
    <p:extLst>
      <p:ext uri="{BB962C8B-B14F-4D97-AF65-F5344CB8AC3E}">
        <p14:creationId xmlns:p14="http://schemas.microsoft.com/office/powerpoint/2010/main" val="2137240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075550-FD06-4E5F-9423-783DFC809105}" type="slidenum">
              <a:rPr lang="fr-FR" smtClean="0"/>
              <a:pPr/>
              <a:t>5</a:t>
            </a:fld>
            <a:endParaRPr lang="fr-FR"/>
          </a:p>
        </p:txBody>
      </p:sp>
    </p:spTree>
    <p:extLst>
      <p:ext uri="{BB962C8B-B14F-4D97-AF65-F5344CB8AC3E}">
        <p14:creationId xmlns:p14="http://schemas.microsoft.com/office/powerpoint/2010/main" val="2137240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075550-FD06-4E5F-9423-783DFC809105}" type="slidenum">
              <a:rPr lang="fr-FR" smtClean="0"/>
              <a:pPr/>
              <a:t>9</a:t>
            </a:fld>
            <a:endParaRPr lang="fr-FR"/>
          </a:p>
        </p:txBody>
      </p:sp>
    </p:spTree>
    <p:extLst>
      <p:ext uri="{BB962C8B-B14F-4D97-AF65-F5344CB8AC3E}">
        <p14:creationId xmlns:p14="http://schemas.microsoft.com/office/powerpoint/2010/main" val="2772330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5" descr="couv-ppt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ctrTitle"/>
          </p:nvPr>
        </p:nvSpPr>
        <p:spPr>
          <a:xfrm>
            <a:off x="0" y="2057400"/>
            <a:ext cx="4343400" cy="1447800"/>
          </a:xfrm>
          <a:noFill/>
        </p:spPr>
        <p:txBody>
          <a:bodyPr>
            <a:normAutofit/>
          </a:bodyPr>
          <a:lstStyle>
            <a:lvl1pPr>
              <a:defRPr sz="2800">
                <a:solidFill>
                  <a:schemeClr val="bg1"/>
                </a:solidFill>
                <a:latin typeface="Arial"/>
                <a:cs typeface="Arial"/>
              </a:defRPr>
            </a:lvl1pPr>
          </a:lstStyle>
          <a:p>
            <a:r>
              <a:rPr lang="fr-FR"/>
              <a:t>Cliquez pour modifier le style du titre</a:t>
            </a:r>
            <a:endParaRPr lang="fr-FR" dirty="0"/>
          </a:p>
        </p:txBody>
      </p:sp>
      <p:sp>
        <p:nvSpPr>
          <p:cNvPr id="3" name="Sous-titre 2"/>
          <p:cNvSpPr>
            <a:spLocks noGrp="1"/>
          </p:cNvSpPr>
          <p:nvPr>
            <p:ph type="subTitle" idx="1"/>
          </p:nvPr>
        </p:nvSpPr>
        <p:spPr>
          <a:xfrm>
            <a:off x="0" y="3505200"/>
            <a:ext cx="5181600" cy="1219200"/>
          </a:xfrm>
          <a:noFill/>
        </p:spPr>
        <p:txBody>
          <a:bodyPr anchor="ctr">
            <a:normAutofit/>
          </a:bodyPr>
          <a:lstStyle>
            <a:lvl1pPr marL="0" indent="0" algn="l">
              <a:buNone/>
              <a:defRPr sz="24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3CF7E74-5DD0-487D-80ED-72940C5501BC}" type="datetime1">
              <a:rPr lang="fr-FR"/>
              <a:pPr>
                <a:defRPr/>
              </a:pPr>
              <a:t>19/10/2023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16439BB7-A78E-441A-9F35-B48B5EC69875}" type="datetime1">
              <a:rPr lang="fr-FR"/>
              <a:pPr>
                <a:defRPr/>
              </a:pPr>
              <a:t>19/10/2023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603BB757-93CC-4538-9B57-24D27B7893D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AA91DA9-BEE7-4EEF-A8BC-6531FF951F0E}" type="datetime1">
              <a:rPr lang="fr-FR"/>
              <a:pPr>
                <a:defRPr/>
              </a:pPr>
              <a:t>19/10/2023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A1322532-17C4-4245-8062-91AC489F40B8}"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r-FR"/>
              <a:t>Cliquez pour modifier le style du titre</a:t>
            </a:r>
            <a:endParaRPr lang="en-US"/>
          </a:p>
        </p:txBody>
      </p:sp>
      <p:sp>
        <p:nvSpPr>
          <p:cNvPr id="3" name="Espace réservé du texte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4" name="Espace réservé de la date 13"/>
          <p:cNvSpPr>
            <a:spLocks noGrp="1"/>
          </p:cNvSpPr>
          <p:nvPr>
            <p:ph type="dt" sz="half" idx="10"/>
          </p:nvPr>
        </p:nvSpPr>
        <p:spPr>
          <a:xfrm>
            <a:off x="6586538" y="612775"/>
            <a:ext cx="957262" cy="457200"/>
          </a:xfrm>
          <a:prstGeom prst="rect">
            <a:avLst/>
          </a:prstGeom>
        </p:spPr>
        <p:txBody>
          <a:bodyPr/>
          <a:lstStyle>
            <a:lvl1pPr>
              <a:defRPr>
                <a:latin typeface="Arial" charset="0"/>
              </a:defRPr>
            </a:lvl1pPr>
          </a:lstStyle>
          <a:p>
            <a:pPr>
              <a:defRPr/>
            </a:pPr>
            <a:fld id="{C3E4BBEF-5745-4023-ABDC-CF1647D9C727}" type="datetime1">
              <a:rPr lang="fr-FR"/>
              <a:pPr>
                <a:defRPr/>
              </a:pPr>
              <a:t>19/10/2023</a:t>
            </a:fld>
            <a:endParaRPr lang="fr-FR"/>
          </a:p>
        </p:txBody>
      </p:sp>
      <p:sp>
        <p:nvSpPr>
          <p:cNvPr id="5" name="Espace réservé du pied de page 2"/>
          <p:cNvSpPr>
            <a:spLocks noGrp="1"/>
          </p:cNvSpPr>
          <p:nvPr>
            <p:ph type="ftr" sz="quarter" idx="11"/>
          </p:nvPr>
        </p:nvSpPr>
        <p:spPr>
          <a:xfrm>
            <a:off x="5257800" y="612775"/>
            <a:ext cx="1325563" cy="457200"/>
          </a:xfrm>
          <a:prstGeom prst="rect">
            <a:avLst/>
          </a:prstGeom>
        </p:spPr>
        <p:txBody>
          <a:bodyPr/>
          <a:lstStyle>
            <a:lvl1pPr>
              <a:defRPr>
                <a:latin typeface="Arial" charset="0"/>
              </a:defRPr>
            </a:lvl1pPr>
          </a:lstStyle>
          <a:p>
            <a:pPr>
              <a:defRPr/>
            </a:pPr>
            <a:endParaRPr lang="fr-FR"/>
          </a:p>
        </p:txBody>
      </p:sp>
      <p:sp>
        <p:nvSpPr>
          <p:cNvPr id="6" name="Espace réservé du numéro de diapositive 22"/>
          <p:cNvSpPr>
            <a:spLocks noGrp="1"/>
          </p:cNvSpPr>
          <p:nvPr>
            <p:ph type="sldNum" sz="quarter" idx="12"/>
          </p:nvPr>
        </p:nvSpPr>
        <p:spPr>
          <a:xfrm>
            <a:off x="8174038" y="1588"/>
            <a:ext cx="762000" cy="366712"/>
          </a:xfrm>
          <a:prstGeom prst="rect">
            <a:avLst/>
          </a:prstGeom>
        </p:spPr>
        <p:txBody>
          <a:bodyPr/>
          <a:lstStyle>
            <a:lvl1pPr>
              <a:defRPr>
                <a:latin typeface="Arial" charset="0"/>
              </a:defRPr>
            </a:lvl1pPr>
          </a:lstStyle>
          <a:p>
            <a:pPr>
              <a:defRPr/>
            </a:pPr>
            <a:fld id="{D64C1726-FE24-4151-BB2E-5B877F9C4D8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2pPr>
              <a:defRPr/>
            </a:lvl2pPr>
          </a:lstStyle>
          <a:p>
            <a:pPr lvl="0"/>
            <a:r>
              <a:rPr lang="fr-FR" dirty="0"/>
              <a:t>Cliquez pour modifier les styles du texte du masque</a:t>
            </a:r>
          </a:p>
          <a:p>
            <a:pPr lvl="1"/>
            <a:r>
              <a:rPr lang="fr-FR" dirty="0" err="1"/>
              <a:t>hhjgh</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EB11BC38-C6A3-4D65-AA13-AE33A4D7EB67}" type="datetime1">
              <a:rPr lang="fr-FR"/>
              <a:pPr>
                <a:defRPr/>
              </a:pPr>
              <a:t>19/10/2023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69D2F9D5-9A1F-4BF4-A7C1-C135E3EBC5B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n-tête de section2">
    <p:spTree>
      <p:nvGrpSpPr>
        <p:cNvPr id="1" name=""/>
        <p:cNvGrpSpPr/>
        <p:nvPr/>
      </p:nvGrpSpPr>
      <p:grpSpPr>
        <a:xfrm>
          <a:off x="0" y="0"/>
          <a:ext cx="0" cy="0"/>
          <a:chOff x="0" y="0"/>
          <a:chExt cx="0" cy="0"/>
        </a:xfrm>
      </p:grpSpPr>
      <p:pic>
        <p:nvPicPr>
          <p:cNvPr id="4" name="Image 5" descr="couv-ppt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ctrTitle"/>
          </p:nvPr>
        </p:nvSpPr>
        <p:spPr>
          <a:xfrm>
            <a:off x="2590800" y="1143000"/>
            <a:ext cx="5817936" cy="1066800"/>
          </a:xfrm>
          <a:noFill/>
        </p:spPr>
        <p:txBody>
          <a:bodyPr>
            <a:normAutofit/>
          </a:bodyPr>
          <a:lstStyle>
            <a:lvl1pPr>
              <a:defRPr sz="2800">
                <a:solidFill>
                  <a:schemeClr val="bg1"/>
                </a:solidFill>
                <a:latin typeface="Arial"/>
                <a:cs typeface="Arial"/>
              </a:defRPr>
            </a:lvl1pPr>
          </a:lstStyle>
          <a:p>
            <a:r>
              <a:rPr lang="fr-FR"/>
              <a:t>Cliquez pour modifier le style du titre</a:t>
            </a:r>
            <a:endParaRPr lang="fr-FR" dirty="0"/>
          </a:p>
        </p:txBody>
      </p:sp>
      <p:sp>
        <p:nvSpPr>
          <p:cNvPr id="3" name="Sous-titre 2"/>
          <p:cNvSpPr>
            <a:spLocks noGrp="1"/>
          </p:cNvSpPr>
          <p:nvPr>
            <p:ph type="subTitle" idx="1"/>
          </p:nvPr>
        </p:nvSpPr>
        <p:spPr>
          <a:xfrm>
            <a:off x="2590799" y="2286000"/>
            <a:ext cx="5817937" cy="1524000"/>
          </a:xfrm>
          <a:noFill/>
        </p:spPr>
        <p:txBody>
          <a:bodyPr anchor="ctr">
            <a:normAutofit/>
          </a:bodyPr>
          <a:lstStyle>
            <a:lvl1pPr marL="0" indent="0" algn="l">
              <a:buNone/>
              <a:defRPr sz="24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5"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E7AE1DD0-ABA7-4179-8D56-E4A132EB0F4F}" type="datetime1">
              <a:rPr lang="fr-FR"/>
              <a:pPr>
                <a:defRPr/>
              </a:pPr>
              <a:t>19/10/2023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15AE42B2-07D9-41D6-9900-B19E4BF48C0F}" type="slidenum">
              <a:rPr lang="fr-FR"/>
              <a:pPr>
                <a:defRPr/>
              </a:pPr>
              <a:t>‹N°›</a:t>
            </a:fld>
            <a:endParaRPr lang="fr-F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ABF2C422-E409-4626-AD17-FE6BB7F0C554}" type="datetime1">
              <a:rPr lang="fr-FR"/>
              <a:pPr>
                <a:defRPr/>
              </a:pPr>
              <a:t>19/10/2023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ACBAF66A-0E7F-445F-ADC7-EBDB4A9E382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5585E586-93D0-4D91-9723-46A875B5F5CE}" type="datetime1">
              <a:rPr lang="fr-FR"/>
              <a:pPr>
                <a:defRPr/>
              </a:pPr>
              <a:t>19/10/2023</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68B51A5D-09BD-4453-B610-BE3D61912ED2}"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D9C9C5DA-49F4-44FC-A6CD-BE3B3FF5D190}" type="datetime1">
              <a:rPr lang="fr-FR"/>
              <a:pPr>
                <a:defRPr/>
              </a:pPr>
              <a:t>19/10/2023</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06F25C2D-1C65-4F14-A672-C06407B319B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AEB24DC9-56B6-40B2-8229-41E78D7AAEAC}" type="datetime1">
              <a:rPr lang="fr-FR"/>
              <a:pPr>
                <a:defRPr/>
              </a:pPr>
              <a:t>19/10/2023</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692B9096-3F25-4160-9229-075921EDBDA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F73D1D60-5D7B-4526-B76C-020A7902E524}" type="datetime1">
              <a:rPr lang="fr-FR"/>
              <a:pPr>
                <a:defRPr/>
              </a:pPr>
              <a:t>19/10/2023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75236D94-0F8C-43BF-9C56-C1099ADDA98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C57F9DC1-7CB4-4050-B08B-4E25C724D593}" type="datetime1">
              <a:rPr lang="fr-FR"/>
              <a:pPr>
                <a:defRPr/>
              </a:pPr>
              <a:t>19/10/2023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B5851541-4A0A-46AF-AFD8-21C6423D755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Image 6" descr="bg-interieur.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051" name="Espace réservé du titre 1"/>
          <p:cNvSpPr>
            <a:spLocks noGrp="1"/>
          </p:cNvSpPr>
          <p:nvPr>
            <p:ph type="title"/>
          </p:nvPr>
        </p:nvSpPr>
        <p:spPr bwMode="auto">
          <a:xfrm>
            <a:off x="457200" y="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2052" name="Espace réservé du texte 2"/>
          <p:cNvSpPr>
            <a:spLocks noGrp="1"/>
          </p:cNvSpPr>
          <p:nvPr>
            <p:ph type="body" idx="1"/>
          </p:nvPr>
        </p:nvSpPr>
        <p:spPr bwMode="auto">
          <a:xfrm>
            <a:off x="457200" y="1265238"/>
            <a:ext cx="8229600" cy="475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cxnSp>
        <p:nvCxnSpPr>
          <p:cNvPr id="9" name="Connecteur droit 8"/>
          <p:cNvCxnSpPr/>
          <p:nvPr/>
        </p:nvCxnSpPr>
        <p:spPr>
          <a:xfrm>
            <a:off x="609600" y="838200"/>
            <a:ext cx="2362200" cy="1588"/>
          </a:xfrm>
          <a:prstGeom prst="line">
            <a:avLst/>
          </a:prstGeom>
          <a:ln>
            <a:solidFill>
              <a:srgbClr val="00AAD3"/>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eaLnBrk="0" fontAlgn="base" hangingPunct="0">
        <a:spcBef>
          <a:spcPct val="0"/>
        </a:spcBef>
        <a:spcAft>
          <a:spcPct val="0"/>
        </a:spcAft>
        <a:defRPr sz="2800" b="1" kern="1200">
          <a:solidFill>
            <a:srgbClr val="00AAD3"/>
          </a:solidFill>
          <a:latin typeface="Arial"/>
          <a:ea typeface="ＭＳ Ｐゴシック" charset="-128"/>
          <a:cs typeface="Arial"/>
        </a:defRPr>
      </a:lvl1pPr>
      <a:lvl2pPr algn="l" defTabSz="457200" rtl="0" eaLnBrk="0" fontAlgn="base" hangingPunct="0">
        <a:spcBef>
          <a:spcPct val="0"/>
        </a:spcBef>
        <a:spcAft>
          <a:spcPct val="0"/>
        </a:spcAft>
        <a:defRPr sz="2800" b="1">
          <a:solidFill>
            <a:srgbClr val="00AAD3"/>
          </a:solidFill>
          <a:latin typeface="Arial" charset="0"/>
          <a:ea typeface="ＭＳ Ｐゴシック" charset="-128"/>
          <a:cs typeface="Arial" charset="0"/>
        </a:defRPr>
      </a:lvl2pPr>
      <a:lvl3pPr algn="l" defTabSz="457200" rtl="0" eaLnBrk="0" fontAlgn="base" hangingPunct="0">
        <a:spcBef>
          <a:spcPct val="0"/>
        </a:spcBef>
        <a:spcAft>
          <a:spcPct val="0"/>
        </a:spcAft>
        <a:defRPr sz="2800" b="1">
          <a:solidFill>
            <a:srgbClr val="00AAD3"/>
          </a:solidFill>
          <a:latin typeface="Arial" charset="0"/>
          <a:ea typeface="ＭＳ Ｐゴシック" charset="-128"/>
          <a:cs typeface="Arial" charset="0"/>
        </a:defRPr>
      </a:lvl3pPr>
      <a:lvl4pPr algn="l" defTabSz="457200" rtl="0" eaLnBrk="0" fontAlgn="base" hangingPunct="0">
        <a:spcBef>
          <a:spcPct val="0"/>
        </a:spcBef>
        <a:spcAft>
          <a:spcPct val="0"/>
        </a:spcAft>
        <a:defRPr sz="2800" b="1">
          <a:solidFill>
            <a:srgbClr val="00AAD3"/>
          </a:solidFill>
          <a:latin typeface="Arial" charset="0"/>
          <a:ea typeface="ＭＳ Ｐゴシック" charset="-128"/>
          <a:cs typeface="Arial" charset="0"/>
        </a:defRPr>
      </a:lvl4pPr>
      <a:lvl5pPr algn="l" defTabSz="457200" rtl="0" eaLnBrk="0" fontAlgn="base" hangingPunct="0">
        <a:spcBef>
          <a:spcPct val="0"/>
        </a:spcBef>
        <a:spcAft>
          <a:spcPct val="0"/>
        </a:spcAft>
        <a:defRPr sz="2800" b="1">
          <a:solidFill>
            <a:srgbClr val="00AAD3"/>
          </a:solidFill>
          <a:latin typeface="Arial" charset="0"/>
          <a:ea typeface="ＭＳ Ｐゴシック" charset="-128"/>
          <a:cs typeface="Arial" charset="0"/>
        </a:defRPr>
      </a:lvl5pPr>
      <a:lvl6pPr marL="457200" algn="l" defTabSz="457200" rtl="0" eaLnBrk="1" fontAlgn="base" hangingPunct="1">
        <a:spcBef>
          <a:spcPct val="0"/>
        </a:spcBef>
        <a:spcAft>
          <a:spcPct val="0"/>
        </a:spcAft>
        <a:defRPr sz="3200" b="1">
          <a:solidFill>
            <a:srgbClr val="00AAD3"/>
          </a:solidFill>
          <a:latin typeface="Arial" charset="0"/>
          <a:ea typeface="ＭＳ Ｐゴシック" charset="-128"/>
        </a:defRPr>
      </a:lvl6pPr>
      <a:lvl7pPr marL="914400" algn="l" defTabSz="457200" rtl="0" eaLnBrk="1" fontAlgn="base" hangingPunct="1">
        <a:spcBef>
          <a:spcPct val="0"/>
        </a:spcBef>
        <a:spcAft>
          <a:spcPct val="0"/>
        </a:spcAft>
        <a:defRPr sz="3200" b="1">
          <a:solidFill>
            <a:srgbClr val="00AAD3"/>
          </a:solidFill>
          <a:latin typeface="Arial" charset="0"/>
          <a:ea typeface="ＭＳ Ｐゴシック" charset="-128"/>
        </a:defRPr>
      </a:lvl7pPr>
      <a:lvl8pPr marL="1371600" algn="l" defTabSz="457200" rtl="0" eaLnBrk="1" fontAlgn="base" hangingPunct="1">
        <a:spcBef>
          <a:spcPct val="0"/>
        </a:spcBef>
        <a:spcAft>
          <a:spcPct val="0"/>
        </a:spcAft>
        <a:defRPr sz="3200" b="1">
          <a:solidFill>
            <a:srgbClr val="00AAD3"/>
          </a:solidFill>
          <a:latin typeface="Arial" charset="0"/>
          <a:ea typeface="ＭＳ Ｐゴシック" charset="-128"/>
        </a:defRPr>
      </a:lvl8pPr>
      <a:lvl9pPr marL="1828800" algn="l" defTabSz="457200" rtl="0" eaLnBrk="1" fontAlgn="base" hangingPunct="1">
        <a:spcBef>
          <a:spcPct val="0"/>
        </a:spcBef>
        <a:spcAft>
          <a:spcPct val="0"/>
        </a:spcAft>
        <a:defRPr sz="3200" b="1">
          <a:solidFill>
            <a:srgbClr val="00AAD3"/>
          </a:solidFill>
          <a:latin typeface="Arial" charset="0"/>
          <a:ea typeface="ＭＳ Ｐゴシック" charset="-128"/>
        </a:defRPr>
      </a:lvl9pPr>
    </p:titleStyle>
    <p:bodyStyle>
      <a:lvl1pPr marL="177800" indent="-177800" algn="l" defTabSz="457200" rtl="0" eaLnBrk="0" fontAlgn="base" hangingPunct="0">
        <a:spcBef>
          <a:spcPct val="20000"/>
        </a:spcBef>
        <a:spcAft>
          <a:spcPct val="0"/>
        </a:spcAft>
        <a:buClr>
          <a:schemeClr val="bg1"/>
        </a:buClr>
        <a:buFont typeface="Arial" pitchFamily="34" charset="0"/>
        <a:buChar char="•"/>
        <a:defRPr sz="2400" kern="1200">
          <a:solidFill>
            <a:srgbClr val="97BF00"/>
          </a:solidFill>
          <a:latin typeface="Arial"/>
          <a:ea typeface="ＭＳ Ｐゴシック" charset="-128"/>
          <a:cs typeface="Arial"/>
        </a:defRPr>
      </a:lvl1pPr>
      <a:lvl2pPr marL="742950" indent="-285750" algn="l" defTabSz="457200" rtl="0" eaLnBrk="0" fontAlgn="base" hangingPunct="0">
        <a:spcBef>
          <a:spcPct val="20000"/>
        </a:spcBef>
        <a:spcAft>
          <a:spcPct val="0"/>
        </a:spcAft>
        <a:buSzPct val="75000"/>
        <a:buBlip>
          <a:blip r:embed="rId15"/>
        </a:buBlip>
        <a:defRPr sz="22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Wingdings" pitchFamily="2" charset="2"/>
        <a:buChar char="§"/>
        <a:defRPr sz="20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2492896"/>
            <a:ext cx="4860032" cy="2228856"/>
          </a:xfrm>
        </p:spPr>
        <p:txBody>
          <a:bodyPr>
            <a:normAutofit/>
          </a:bodyPr>
          <a:lstStyle/>
          <a:p>
            <a:pPr algn="ctr"/>
            <a:r>
              <a:rPr lang="fr-FR" dirty="0"/>
              <a:t>Formation éco-</a:t>
            </a:r>
            <a:r>
              <a:rPr lang="fr-FR" dirty="0" err="1"/>
              <a:t>délégué.e.s</a:t>
            </a:r>
            <a:r>
              <a:rPr lang="fr-FR" dirty="0"/>
              <a:t/>
            </a:r>
            <a:br>
              <a:rPr lang="fr-FR" dirty="0"/>
            </a:br>
            <a:r>
              <a:rPr lang="fr-FR" dirty="0"/>
              <a:t>jeudi 19 octobre 2023</a:t>
            </a:r>
            <a:br>
              <a:rPr lang="fr-FR" dirty="0"/>
            </a:br>
            <a:endParaRPr lang="fr-FR" dirty="0"/>
          </a:p>
        </p:txBody>
      </p:sp>
      <p:sp>
        <p:nvSpPr>
          <p:cNvPr id="15364" name="Espace réservé du numéro de diapositive 5"/>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fld id="{9C7D1C04-8C8B-4B0B-AF82-93E027288CF5}" type="slidenum">
              <a:rPr lang="fr-FR"/>
              <a:pPr/>
              <a:t>1</a:t>
            </a:fld>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277588"/>
            <a:ext cx="1018518" cy="1578879"/>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5274636"/>
            <a:ext cx="2376264"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rme libre 2"/>
          <p:cNvSpPr/>
          <p:nvPr/>
        </p:nvSpPr>
        <p:spPr>
          <a:xfrm>
            <a:off x="6162040" y="5105400"/>
            <a:ext cx="513080" cy="416560"/>
          </a:xfrm>
          <a:custGeom>
            <a:avLst/>
            <a:gdLst>
              <a:gd name="connsiteX0" fmla="*/ 0 w 513080"/>
              <a:gd name="connsiteY0" fmla="*/ 167640 h 416560"/>
              <a:gd name="connsiteX1" fmla="*/ 162560 w 513080"/>
              <a:gd name="connsiteY1" fmla="*/ 416560 h 416560"/>
              <a:gd name="connsiteX2" fmla="*/ 513080 w 513080"/>
              <a:gd name="connsiteY2" fmla="*/ 396240 h 416560"/>
              <a:gd name="connsiteX3" fmla="*/ 279400 w 513080"/>
              <a:gd name="connsiteY3" fmla="*/ 0 h 416560"/>
              <a:gd name="connsiteX4" fmla="*/ 0 w 513080"/>
              <a:gd name="connsiteY4" fmla="*/ 167640 h 416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80" h="416560">
                <a:moveTo>
                  <a:pt x="0" y="167640"/>
                </a:moveTo>
                <a:lnTo>
                  <a:pt x="162560" y="416560"/>
                </a:lnTo>
                <a:lnTo>
                  <a:pt x="513080" y="396240"/>
                </a:lnTo>
                <a:lnTo>
                  <a:pt x="279400" y="0"/>
                </a:lnTo>
                <a:lnTo>
                  <a:pt x="0" y="16764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395536" y="-99392"/>
            <a:ext cx="8748464" cy="990600"/>
          </a:xfrm>
        </p:spPr>
        <p:txBody>
          <a:bodyPr/>
          <a:lstStyle/>
          <a:p>
            <a:pPr marL="457200" indent="-457200">
              <a:buFont typeface="+mj-lt"/>
              <a:buAutoNum type="arabicPeriod" startAt="5"/>
            </a:pPr>
            <a:r>
              <a:rPr lang="fr-FR" sz="2200" dirty="0">
                <a:latin typeface="Arial" pitchFamily="34" charset="0"/>
                <a:ea typeface="ＭＳ Ｐゴシック" pitchFamily="34" charset="-128"/>
                <a:cs typeface="Arial" pitchFamily="34" charset="0"/>
              </a:rPr>
              <a:t>ECONOMIE </a:t>
            </a:r>
          </a:p>
        </p:txBody>
      </p:sp>
      <p:sp>
        <p:nvSpPr>
          <p:cNvPr id="15" name="Rectangle 14"/>
          <p:cNvSpPr/>
          <p:nvPr/>
        </p:nvSpPr>
        <p:spPr>
          <a:xfrm>
            <a:off x="131912" y="2066265"/>
            <a:ext cx="8713968" cy="1791260"/>
          </a:xfrm>
          <a:prstGeom prst="rect">
            <a:avLst/>
          </a:prstGeom>
          <a:solidFill>
            <a:schemeClr val="accent3"/>
          </a:solidFill>
        </p:spPr>
        <p:txBody>
          <a:bodyPr wrap="square">
            <a:spAutoFit/>
          </a:bodyPr>
          <a:lstStyle/>
          <a:p>
            <a:pPr marL="438150" lvl="1" indent="-285750" defTabSz="457200" fontAlgn="base">
              <a:spcBef>
                <a:spcPct val="20000"/>
              </a:spcBef>
              <a:spcAft>
                <a:spcPct val="0"/>
              </a:spcAft>
              <a:buSzPct val="75000"/>
              <a:buBlip>
                <a:blip r:embed="rId2"/>
              </a:buBlip>
            </a:pPr>
            <a:r>
              <a:rPr lang="fr-FR" sz="2400" b="1" cap="small" dirty="0">
                <a:ea typeface="Calibri"/>
                <a:cs typeface="Times New Roman"/>
              </a:rPr>
              <a:t>Economie circulaire – produits locaux</a:t>
            </a:r>
          </a:p>
          <a:p>
            <a:pPr marL="438150" lvl="1" indent="-285750" defTabSz="457200" fontAlgn="base">
              <a:spcBef>
                <a:spcPct val="20000"/>
              </a:spcBef>
              <a:spcAft>
                <a:spcPct val="0"/>
              </a:spcAft>
              <a:buSzPct val="75000"/>
            </a:pPr>
            <a:endParaRPr lang="fr-FR" sz="2400" b="1" cap="small" dirty="0">
              <a:solidFill>
                <a:schemeClr val="tx1">
                  <a:lumMod val="75000"/>
                  <a:lumOff val="25000"/>
                </a:schemeClr>
              </a:solidFill>
              <a:ea typeface="Calibri"/>
              <a:cs typeface="Times New Roman"/>
            </a:endParaRPr>
          </a:p>
          <a:p>
            <a:pPr marL="438150" lvl="1" indent="-285750" defTabSz="457200" fontAlgn="base">
              <a:spcBef>
                <a:spcPct val="20000"/>
              </a:spcBef>
              <a:spcAft>
                <a:spcPct val="0"/>
              </a:spcAft>
              <a:buSzPct val="75000"/>
            </a:pPr>
            <a:endParaRPr lang="fr-FR" sz="2400" b="1" cap="small" dirty="0">
              <a:solidFill>
                <a:schemeClr val="tx1">
                  <a:lumMod val="75000"/>
                  <a:lumOff val="25000"/>
                </a:schemeClr>
              </a:solidFill>
              <a:ea typeface="Calibri"/>
              <a:cs typeface="Times New Roman"/>
            </a:endParaRPr>
          </a:p>
          <a:p>
            <a:pPr marL="438150" lvl="1" indent="-285750" defTabSz="457200" fontAlgn="base">
              <a:spcBef>
                <a:spcPct val="20000"/>
              </a:spcBef>
              <a:spcAft>
                <a:spcPct val="0"/>
              </a:spcAft>
              <a:buSzPct val="75000"/>
            </a:pPr>
            <a:endParaRPr lang="fr-FR" sz="2400" b="1" cap="small" dirty="0">
              <a:solidFill>
                <a:schemeClr val="tx1">
                  <a:lumMod val="75000"/>
                  <a:lumOff val="25000"/>
                </a:schemeClr>
              </a:solidFill>
              <a:ea typeface="Calibri"/>
              <a:cs typeface="Times New Roman"/>
            </a:endParaRPr>
          </a:p>
        </p:txBody>
      </p:sp>
      <p:sp>
        <p:nvSpPr>
          <p:cNvPr id="20" name="ZoneTexte 19"/>
          <p:cNvSpPr txBox="1"/>
          <p:nvPr/>
        </p:nvSpPr>
        <p:spPr>
          <a:xfrm>
            <a:off x="383906" y="2650045"/>
            <a:ext cx="5461688" cy="1200329"/>
          </a:xfrm>
          <a:prstGeom prst="rect">
            <a:avLst/>
          </a:prstGeom>
          <a:solidFill>
            <a:schemeClr val="accent3"/>
          </a:solidFill>
        </p:spPr>
        <p:txBody>
          <a:bodyPr wrap="square" rtlCol="0">
            <a:spAutoFit/>
          </a:bodyPr>
          <a:lstStyle/>
          <a:p>
            <a:r>
              <a:rPr lang="fr-FR" dirty="0"/>
              <a:t>Objectif : inciter les communes à intégrer les produits locaux en restauration collective</a:t>
            </a:r>
          </a:p>
          <a:p>
            <a:endParaRPr lang="fr-FR" dirty="0"/>
          </a:p>
          <a:p>
            <a:r>
              <a:rPr lang="fr-FR" dirty="0"/>
              <a:t>25 communes ont contractualisé</a:t>
            </a:r>
          </a:p>
        </p:txBody>
      </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871" y="891208"/>
            <a:ext cx="3203010" cy="4208526"/>
          </a:xfrm>
          <a:prstGeom prst="rect">
            <a:avLst/>
          </a:prstGeom>
          <a:noFill/>
          <a:ln w="76200">
            <a:solidFill>
              <a:srgbClr val="97BF00"/>
            </a:solidFill>
          </a:ln>
        </p:spPr>
      </p:pic>
    </p:spTree>
    <p:extLst>
      <p:ext uri="{BB962C8B-B14F-4D97-AF65-F5344CB8AC3E}">
        <p14:creationId xmlns:p14="http://schemas.microsoft.com/office/powerpoint/2010/main" val="2115994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a:latin typeface="Arial" pitchFamily="34" charset="0"/>
                <a:ea typeface="ＭＳ Ｐゴシック" pitchFamily="34" charset="-128"/>
                <a:cs typeface="Arial" pitchFamily="34" charset="0"/>
              </a:rPr>
              <a:t>Le PCAET</a:t>
            </a:r>
          </a:p>
        </p:txBody>
      </p:sp>
      <p:sp>
        <p:nvSpPr>
          <p:cNvPr id="16388" name="Espace réservé du numéro de diapositive 3"/>
          <p:cNvSpPr>
            <a:spLocks noGrp="1"/>
          </p:cNvSpPr>
          <p:nvPr>
            <p:ph type="sldNum" sz="quarter" idx="12"/>
          </p:nvPr>
        </p:nvSpPr>
        <p:spPr bwMode="auto">
          <a:noFill/>
          <a:ln>
            <a:miter lim="800000"/>
            <a:headEnd/>
            <a:tailEnd/>
          </a:ln>
        </p:spPr>
        <p:txBody>
          <a:bodyPr/>
          <a:lstStyle/>
          <a:p>
            <a:fld id="{41328599-5FCD-4E74-8878-D07A79028338}" type="slidenum">
              <a:rPr lang="fr-FR" smtClean="0">
                <a:latin typeface="Calibri" pitchFamily="34" charset="0"/>
              </a:rPr>
              <a:pPr/>
              <a:t>2</a:t>
            </a:fld>
            <a:endParaRPr lang="fr-FR" dirty="0">
              <a:latin typeface="Calibri" pitchFamily="34" charset="0"/>
            </a:endParaRPr>
          </a:p>
        </p:txBody>
      </p:sp>
      <p:sp>
        <p:nvSpPr>
          <p:cNvPr id="11" name="Rectangle 10"/>
          <p:cNvSpPr/>
          <p:nvPr/>
        </p:nvSpPr>
        <p:spPr>
          <a:xfrm>
            <a:off x="0" y="908720"/>
            <a:ext cx="9144000" cy="6764929"/>
          </a:xfrm>
          <a:prstGeom prst="rect">
            <a:avLst/>
          </a:prstGeom>
        </p:spPr>
        <p:txBody>
          <a:bodyPr wrap="square">
            <a:spAutoFit/>
          </a:bodyPr>
          <a:lstStyle/>
          <a:p>
            <a:pPr marL="177800" lvl="0" indent="-177800" defTabSz="457200" fontAlgn="base">
              <a:spcBef>
                <a:spcPct val="20000"/>
              </a:spcBef>
              <a:spcAft>
                <a:spcPct val="0"/>
              </a:spcAft>
              <a:buClr>
                <a:prstClr val="white"/>
              </a:buClr>
              <a:buFont typeface="Arial" charset="0"/>
              <a:buChar char="•"/>
            </a:pPr>
            <a:r>
              <a:rPr lang="fr-FR" sz="2200" dirty="0">
                <a:solidFill>
                  <a:srgbClr val="97BF00"/>
                </a:solidFill>
                <a:latin typeface="Arial"/>
                <a:ea typeface="ＭＳ Ｐゴシック" charset="-128"/>
                <a:cs typeface="Arial"/>
              </a:rPr>
              <a:t>Cadre règlementaire </a:t>
            </a:r>
          </a:p>
          <a:p>
            <a:pPr marL="177800" lvl="0" indent="-177800" defTabSz="457200" fontAlgn="base">
              <a:spcBef>
                <a:spcPct val="20000"/>
              </a:spcBef>
              <a:spcAft>
                <a:spcPct val="0"/>
              </a:spcAft>
              <a:buClr>
                <a:prstClr val="white"/>
              </a:buClr>
              <a:buFont typeface="Arial" charset="0"/>
              <a:buChar char="•"/>
            </a:pPr>
            <a:endParaRPr lang="fr-FR" sz="600" dirty="0">
              <a:solidFill>
                <a:srgbClr val="97BF00"/>
              </a:solidFill>
              <a:latin typeface="Arial"/>
              <a:ea typeface="ＭＳ Ｐゴシック" charset="-128"/>
              <a:cs typeface="Arial"/>
            </a:endParaRPr>
          </a:p>
          <a:p>
            <a:pPr marL="742950" lvl="1" indent="-285750" algn="just" defTabSz="457200" fontAlgn="base">
              <a:spcBef>
                <a:spcPct val="20000"/>
              </a:spcBef>
              <a:spcAft>
                <a:spcPct val="0"/>
              </a:spcAft>
              <a:buSzPct val="75000"/>
              <a:buBlip>
                <a:blip r:embed="rId3">
                  <a:extLst/>
                </a:blip>
              </a:buBlip>
            </a:pPr>
            <a:r>
              <a:rPr lang="fr-FR" dirty="0"/>
              <a:t>La loi de transition énergétique pour la croissance verte (LTECV) promulguée le 18 août 2015 impose aux collectivités de plus de 20 000 habitants de réaliser un </a:t>
            </a:r>
            <a:r>
              <a:rPr lang="fr-FR" b="1" dirty="0"/>
              <a:t>Plan Climat Air Energie territorial (PCAET).</a:t>
            </a:r>
          </a:p>
          <a:p>
            <a:pPr marL="742950" lvl="1" indent="-285750" algn="just" defTabSz="457200" fontAlgn="base">
              <a:spcBef>
                <a:spcPct val="20000"/>
              </a:spcBef>
              <a:spcAft>
                <a:spcPct val="0"/>
              </a:spcAft>
              <a:buSzPct val="75000"/>
              <a:buBlip>
                <a:blip r:embed="rId3">
                  <a:extLst/>
                </a:blip>
              </a:buBlip>
            </a:pPr>
            <a:r>
              <a:rPr lang="fr-FR" dirty="0"/>
              <a:t>La démarche d’élaboration du </a:t>
            </a:r>
            <a:r>
              <a:rPr lang="fr-FR" b="1" dirty="0"/>
              <a:t>Plan Climat Air Energie Territorial (PCAET)</a:t>
            </a:r>
            <a:r>
              <a:rPr lang="fr-FR" dirty="0"/>
              <a:t> de la Communauté d’Agglomération du Bassin de Brive a été initiée par délibération le 27 mars 2017, est arrivé à sa phase d’arrêt en décembre 2022 et sera validé après un temps d’avis au public en 2023.</a:t>
            </a:r>
          </a:p>
          <a:p>
            <a:pPr lvl="1" algn="just" defTabSz="457200" fontAlgn="base">
              <a:spcBef>
                <a:spcPct val="20000"/>
              </a:spcBef>
              <a:spcAft>
                <a:spcPct val="0"/>
              </a:spcAft>
              <a:buSzPct val="75000"/>
            </a:pPr>
            <a:endParaRPr lang="fr-FR" sz="800" dirty="0">
              <a:latin typeface="Arial" pitchFamily="34" charset="0"/>
              <a:cs typeface="Arial" pitchFamily="34" charset="0"/>
            </a:endParaRPr>
          </a:p>
          <a:p>
            <a:pPr marL="177800" lvl="0" indent="-177800" defTabSz="457200" fontAlgn="base">
              <a:spcBef>
                <a:spcPct val="20000"/>
              </a:spcBef>
              <a:spcAft>
                <a:spcPct val="0"/>
              </a:spcAft>
              <a:buClr>
                <a:prstClr val="white"/>
              </a:buClr>
              <a:buFont typeface="Arial" charset="0"/>
              <a:buChar char="•"/>
            </a:pPr>
            <a:r>
              <a:rPr lang="fr-FR" sz="2400" dirty="0">
                <a:solidFill>
                  <a:srgbClr val="97BF00"/>
                </a:solidFill>
                <a:latin typeface="Arial"/>
                <a:ea typeface="ＭＳ Ｐゴシック" charset="-128"/>
                <a:cs typeface="Arial"/>
              </a:rPr>
              <a:t>Objectif du PCAET</a:t>
            </a:r>
          </a:p>
          <a:p>
            <a:pPr marL="177800" lvl="0" indent="-177800" defTabSz="457200" fontAlgn="base">
              <a:spcBef>
                <a:spcPct val="20000"/>
              </a:spcBef>
              <a:spcAft>
                <a:spcPct val="0"/>
              </a:spcAft>
              <a:buClr>
                <a:prstClr val="white"/>
              </a:buClr>
              <a:buFont typeface="Arial" charset="0"/>
              <a:buChar char="•"/>
            </a:pPr>
            <a:endParaRPr lang="fr-FR" sz="600" dirty="0">
              <a:solidFill>
                <a:srgbClr val="97BF00"/>
              </a:solidFill>
              <a:latin typeface="Arial"/>
              <a:ea typeface="ＭＳ Ｐゴシック" charset="-128"/>
              <a:cs typeface="Arial"/>
            </a:endParaRPr>
          </a:p>
          <a:p>
            <a:r>
              <a:rPr lang="fr-FR" dirty="0"/>
              <a:t>Au terme d’un vaste travail d’état des lieux et d’une concertation approfondie, les objectifs portés pour le territoire sont les suivants :</a:t>
            </a:r>
          </a:p>
          <a:p>
            <a:r>
              <a:rPr lang="fr-FR" dirty="0"/>
              <a:t> </a:t>
            </a:r>
          </a:p>
          <a:p>
            <a:pPr lvl="0"/>
            <a:r>
              <a:rPr lang="fr-FR" dirty="0"/>
              <a:t>D’améliorer l’autonomie énergétique du territoire</a:t>
            </a:r>
          </a:p>
          <a:p>
            <a:pPr lvl="0"/>
            <a:r>
              <a:rPr lang="fr-FR" dirty="0"/>
              <a:t>Tendre vers la neutralité carbone en 2050</a:t>
            </a:r>
          </a:p>
          <a:p>
            <a:pPr lvl="0"/>
            <a:r>
              <a:rPr lang="fr-FR" dirty="0"/>
              <a:t>Diviser par 2 la consommation d’énergie d’ici 2050</a:t>
            </a:r>
          </a:p>
          <a:p>
            <a:pPr lvl="0"/>
            <a:r>
              <a:rPr lang="fr-FR" dirty="0"/>
              <a:t>Multiplier par 2,5 la production d’énergies renouvelables d’ici 2050</a:t>
            </a:r>
          </a:p>
          <a:p>
            <a:pPr lvl="0"/>
            <a:r>
              <a:rPr lang="fr-FR" dirty="0"/>
              <a:t>Réduire des émissions de GES de 69% et les consommations d’énergie de 51% d’ici 2050</a:t>
            </a:r>
          </a:p>
          <a:p>
            <a:pPr lvl="0"/>
            <a:r>
              <a:rPr lang="fr-FR" dirty="0"/>
              <a:t>Adapter son territoire au changement climatique</a:t>
            </a:r>
          </a:p>
          <a:p>
            <a:r>
              <a:rPr lang="fr-FR" dirty="0"/>
              <a:t> </a:t>
            </a:r>
          </a:p>
          <a:p>
            <a:pPr marL="742950" lvl="1" indent="-285750" algn="just" defTabSz="457200" fontAlgn="base">
              <a:spcBef>
                <a:spcPct val="20000"/>
              </a:spcBef>
              <a:spcAft>
                <a:spcPct val="0"/>
              </a:spcAft>
              <a:buSzPct val="75000"/>
              <a:buBlip>
                <a:blip r:embed="rId3"/>
              </a:buBlip>
            </a:pPr>
            <a:endParaRPr lang="fr-FR" dirty="0">
              <a:solidFill>
                <a:prstClr val="black"/>
              </a:solidFill>
              <a:latin typeface="Arial" pitchFamily="34" charset="0"/>
              <a:cs typeface="Arial" pitchFamily="34" charset="0"/>
            </a:endParaRPr>
          </a:p>
          <a:p>
            <a:pPr marL="742950" lvl="1" indent="-285750" defTabSz="457200" fontAlgn="base">
              <a:spcBef>
                <a:spcPct val="20000"/>
              </a:spcBef>
              <a:spcAft>
                <a:spcPct val="0"/>
              </a:spcAft>
              <a:buSzPct val="75000"/>
            </a:pPr>
            <a:endParaRPr lang="fr-FR" sz="2000" dirty="0">
              <a:solidFill>
                <a:prstClr val="black"/>
              </a:solidFill>
              <a:latin typeface="Arial"/>
              <a:ea typeface="ＭＳ Ｐゴシック" charset="-128"/>
              <a:cs typeface="Aria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0880" y="5126270"/>
            <a:ext cx="1115616" cy="173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07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r>
              <a:rPr lang="fr-FR" dirty="0">
                <a:latin typeface="Arial" pitchFamily="34" charset="0"/>
                <a:ea typeface="ＭＳ Ｐゴシック" pitchFamily="34" charset="-128"/>
                <a:cs typeface="Arial" pitchFamily="34" charset="0"/>
              </a:rPr>
              <a:t>Le PCAET (suite)</a:t>
            </a:r>
          </a:p>
        </p:txBody>
      </p:sp>
      <p:sp>
        <p:nvSpPr>
          <p:cNvPr id="16388" name="Espace réservé du numéro de diapositive 3"/>
          <p:cNvSpPr>
            <a:spLocks noGrp="1"/>
          </p:cNvSpPr>
          <p:nvPr>
            <p:ph type="sldNum" sz="quarter" idx="12"/>
          </p:nvPr>
        </p:nvSpPr>
        <p:spPr bwMode="auto">
          <a:noFill/>
          <a:ln>
            <a:miter lim="800000"/>
            <a:headEnd/>
            <a:tailEnd/>
          </a:ln>
        </p:spPr>
        <p:txBody>
          <a:bodyPr/>
          <a:lstStyle/>
          <a:p>
            <a:fld id="{41328599-5FCD-4E74-8878-D07A79028338}" type="slidenum">
              <a:rPr lang="fr-FR" smtClean="0">
                <a:latin typeface="Calibri" pitchFamily="34" charset="0"/>
              </a:rPr>
              <a:pPr/>
              <a:t>3</a:t>
            </a:fld>
            <a:endParaRPr lang="fr-FR" dirty="0">
              <a:latin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880" y="5126270"/>
            <a:ext cx="1115616" cy="173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B5C2DDC0-FA66-417A-9544-277C689B03B0}"/>
              </a:ext>
            </a:extLst>
          </p:cNvPr>
          <p:cNvSpPr/>
          <p:nvPr/>
        </p:nvSpPr>
        <p:spPr>
          <a:xfrm>
            <a:off x="251520" y="1044359"/>
            <a:ext cx="8640960" cy="2031325"/>
          </a:xfrm>
          <a:prstGeom prst="rect">
            <a:avLst/>
          </a:prstGeom>
        </p:spPr>
        <p:txBody>
          <a:bodyPr wrap="square">
            <a:spAutoFit/>
          </a:bodyPr>
          <a:lstStyle/>
          <a:p>
            <a:r>
              <a:rPr lang="fr-FR" dirty="0"/>
              <a:t>La stratégie territoriale pour la consommation d’énergie et les émissions de GES a été déclinée par secteur par rapport aux données de 2016.</a:t>
            </a:r>
          </a:p>
          <a:p>
            <a:r>
              <a:rPr lang="fr-FR" dirty="0"/>
              <a:t> </a:t>
            </a:r>
          </a:p>
          <a:p>
            <a:r>
              <a:rPr lang="fr-FR" dirty="0"/>
              <a:t>Les 71 actions que comptent le PCAET qui participent à différents niveaux à la réalisation de ces objectifs et apportent une réponse globale et transversale aux enjeux de transition énergétique et environnementale. Celles-ci sont organisées autour des 6 axes et 10 ambitions sur 6 ans.</a:t>
            </a:r>
            <a:endParaRPr lang="fr-FR"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1866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67544" y="-99392"/>
            <a:ext cx="8229600" cy="990600"/>
          </a:xfrm>
        </p:spPr>
        <p:txBody>
          <a:bodyPr/>
          <a:lstStyle/>
          <a:p>
            <a:pPr marL="457200" indent="-457200" algn="just">
              <a:buFont typeface="+mj-lt"/>
              <a:buAutoNum type="arabicPeriod"/>
            </a:pPr>
            <a:r>
              <a:rPr lang="fr-FR" sz="2400" dirty="0">
                <a:latin typeface="Arial" pitchFamily="34" charset="0"/>
                <a:ea typeface="ＭＳ Ｐゴシック" pitchFamily="34" charset="-128"/>
                <a:cs typeface="Arial" pitchFamily="34" charset="0"/>
              </a:rPr>
              <a:t>La lutte contre le réchauffement climatique et la protection de l’atmosphère</a:t>
            </a:r>
          </a:p>
        </p:txBody>
      </p:sp>
      <p:sp>
        <p:nvSpPr>
          <p:cNvPr id="11" name="Rectangle 10"/>
          <p:cNvSpPr/>
          <p:nvPr/>
        </p:nvSpPr>
        <p:spPr>
          <a:xfrm>
            <a:off x="0" y="1052737"/>
            <a:ext cx="8676456" cy="4370427"/>
          </a:xfrm>
          <a:prstGeom prst="rect">
            <a:avLst/>
          </a:prstGeom>
        </p:spPr>
        <p:txBody>
          <a:bodyPr wrap="square">
            <a:spAutoFit/>
          </a:bodyPr>
          <a:lstStyle/>
          <a:p>
            <a:pPr marL="438150" lvl="1" indent="-285750" defTabSz="457200" fontAlgn="base">
              <a:spcAft>
                <a:spcPct val="0"/>
              </a:spcAft>
              <a:buSzPct val="75000"/>
              <a:buBlip>
                <a:blip r:embed="rId3"/>
              </a:buBlip>
            </a:pPr>
            <a:r>
              <a:rPr lang="fr-FR" sz="2400" b="1" cap="small" dirty="0">
                <a:ea typeface="Calibri"/>
                <a:cs typeface="Times New Roman"/>
              </a:rPr>
              <a:t>MOBILITES DURABLES</a:t>
            </a:r>
          </a:p>
          <a:p>
            <a:pPr marL="895350" lvl="2" indent="-285750" defTabSz="457200" fontAlgn="base">
              <a:spcAft>
                <a:spcPct val="0"/>
              </a:spcAft>
              <a:buSzPct val="75000"/>
            </a:pPr>
            <a:r>
              <a:rPr lang="fr-FR" sz="2000" b="1" cap="small" dirty="0">
                <a:solidFill>
                  <a:schemeClr val="tx1">
                    <a:lumMod val="75000"/>
                    <a:lumOff val="25000"/>
                  </a:schemeClr>
                </a:solidFill>
                <a:ea typeface="Calibri"/>
                <a:cs typeface="Times New Roman"/>
              </a:rPr>
              <a:t>Les nouveautés pour le réseau de bus</a:t>
            </a: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a:p>
            <a:pPr marL="895350" lvl="2" indent="-285750" defTabSz="457200" fontAlgn="base">
              <a:spcAft>
                <a:spcPct val="0"/>
              </a:spcAft>
              <a:buSzPct val="75000"/>
            </a:pPr>
            <a:endParaRPr lang="fr-FR" b="1" cap="small" dirty="0">
              <a:solidFill>
                <a:prstClr val="black">
                  <a:lumMod val="75000"/>
                  <a:lumOff val="25000"/>
                </a:prstClr>
              </a:solidFill>
              <a:ea typeface="Calibri"/>
              <a:cs typeface="Times New Roman"/>
            </a:endParaRPr>
          </a:p>
          <a:p>
            <a:pPr marL="895350" lvl="2" indent="-285750" defTabSz="457200" fontAlgn="base">
              <a:spcAft>
                <a:spcPct val="0"/>
              </a:spcAft>
              <a:buSzPct val="75000"/>
            </a:pPr>
            <a:endParaRPr lang="fr-FR" sz="2400" b="1" cap="small" dirty="0">
              <a:solidFill>
                <a:schemeClr val="tx1">
                  <a:lumMod val="75000"/>
                  <a:lumOff val="25000"/>
                </a:schemeClr>
              </a:solidFill>
              <a:ea typeface="Calibri"/>
              <a:cs typeface="Times New Roman"/>
            </a:endParaRPr>
          </a:p>
        </p:txBody>
      </p:sp>
      <p:sp>
        <p:nvSpPr>
          <p:cNvPr id="3" name="Rectangle 2"/>
          <p:cNvSpPr/>
          <p:nvPr/>
        </p:nvSpPr>
        <p:spPr>
          <a:xfrm>
            <a:off x="304565" y="1883733"/>
            <a:ext cx="5677084" cy="4524315"/>
          </a:xfrm>
          <a:prstGeom prst="rect">
            <a:avLst/>
          </a:prstGeom>
        </p:spPr>
        <p:txBody>
          <a:bodyPr wrap="square">
            <a:spAutoFit/>
          </a:bodyPr>
          <a:lstStyle/>
          <a:p>
            <a:pPr algn="just"/>
            <a:r>
              <a:rPr lang="fr-FR" dirty="0">
                <a:sym typeface="Webdings" panose="05030102010509060703" pitchFamily="18" charset="2"/>
              </a:rPr>
              <a:t></a:t>
            </a:r>
            <a:r>
              <a:rPr lang="fr-FR" dirty="0"/>
              <a:t>Le service de transport à la demande « </a:t>
            </a:r>
            <a:r>
              <a:rPr lang="fr-FR" dirty="0" err="1"/>
              <a:t>Libeo</a:t>
            </a:r>
            <a:r>
              <a:rPr lang="fr-FR" dirty="0"/>
              <a:t> Emploi », qui fonctionne du lundi au vendredi en complément du réseau de transport urbain. Ce service a été adapté pour mieux répondre au besoin de la population du pôle urbain.</a:t>
            </a:r>
          </a:p>
          <a:p>
            <a:pPr algn="just"/>
            <a:r>
              <a:rPr lang="fr-FR" dirty="0">
                <a:sym typeface="Webdings" panose="05030102010509060703" pitchFamily="18" charset="2"/>
              </a:rPr>
              <a:t></a:t>
            </a:r>
            <a:r>
              <a:rPr lang="fr-FR" dirty="0"/>
              <a:t>Le service transport à la demande « </a:t>
            </a:r>
            <a:r>
              <a:rPr lang="fr-FR" dirty="0" err="1"/>
              <a:t>Libeo</a:t>
            </a:r>
            <a:r>
              <a:rPr lang="fr-FR" dirty="0"/>
              <a:t> Dimanche », qui fonctionne le dimanche après-midi sur la commune de Brive.</a:t>
            </a:r>
          </a:p>
          <a:p>
            <a:pPr algn="just"/>
            <a:r>
              <a:rPr lang="fr-FR" dirty="0">
                <a:sym typeface="Webdings" panose="05030102010509060703" pitchFamily="18" charset="2"/>
              </a:rPr>
              <a:t></a:t>
            </a:r>
            <a:r>
              <a:rPr lang="fr-FR" dirty="0"/>
              <a:t>Le service transport à la demande « </a:t>
            </a:r>
            <a:r>
              <a:rPr lang="fr-FR" dirty="0" err="1"/>
              <a:t>Libéo</a:t>
            </a:r>
            <a:r>
              <a:rPr lang="fr-FR" dirty="0"/>
              <a:t> Estival » qui fonctionne du 1</a:t>
            </a:r>
            <a:r>
              <a:rPr lang="fr-FR" baseline="30000" dirty="0"/>
              <a:t>er</a:t>
            </a:r>
            <a:r>
              <a:rPr lang="fr-FR" dirty="0"/>
              <a:t> juin au 30 septembre, du lundi au dimanche (hors jours fériés) pour se rendre au Lac du Causse ou au Saillant.</a:t>
            </a:r>
          </a:p>
          <a:p>
            <a:pPr algn="just"/>
            <a:r>
              <a:rPr lang="fr-FR" dirty="0">
                <a:sym typeface="Webdings" panose="05030102010509060703" pitchFamily="18" charset="2"/>
              </a:rPr>
              <a:t></a:t>
            </a:r>
            <a:r>
              <a:rPr lang="fr-FR" dirty="0"/>
              <a:t>Le service de transport à la demande « </a:t>
            </a:r>
            <a:r>
              <a:rPr lang="fr-FR" dirty="0" err="1"/>
              <a:t>Libéo</a:t>
            </a:r>
            <a:r>
              <a:rPr lang="fr-FR" dirty="0"/>
              <a:t> Accessible » destiné aux personnes à mobilité réduite qui disposent d’une carte mobilité inclusion – Stationnement – qui fonctionne du lundi au samedi (hors jours fériés)</a:t>
            </a:r>
          </a:p>
          <a:p>
            <a:pPr lvl="0"/>
            <a:r>
              <a:rPr lang="fr-FR" dirty="0">
                <a:solidFill>
                  <a:srgbClr val="000000"/>
                </a:solidFill>
                <a:latin typeface="Calibri" panose="020F0502020204030204" pitchFamily="34" charset="0"/>
              </a:rPr>
              <a:t>	</a:t>
            </a:r>
          </a:p>
        </p:txBody>
      </p:sp>
      <p:sp>
        <p:nvSpPr>
          <p:cNvPr id="9" name="ZoneTexte 8">
            <a:extLst>
              <a:ext uri="{FF2B5EF4-FFF2-40B4-BE49-F238E27FC236}">
                <a16:creationId xmlns:a16="http://schemas.microsoft.com/office/drawing/2014/main" xmlns="" id="{268ADB81-A01E-4C3A-8720-267FF5CC92D3}"/>
              </a:ext>
            </a:extLst>
          </p:cNvPr>
          <p:cNvSpPr txBox="1"/>
          <p:nvPr/>
        </p:nvSpPr>
        <p:spPr>
          <a:xfrm>
            <a:off x="6133456" y="2433570"/>
            <a:ext cx="2705979" cy="175432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b="1" dirty="0"/>
              <a:t>50% des bus sont électriques.</a:t>
            </a:r>
          </a:p>
          <a:p>
            <a:r>
              <a:rPr lang="fr-FR" b="1" dirty="0"/>
              <a:t>29% des minibus sont électriques et 23% hybrides.</a:t>
            </a:r>
          </a:p>
          <a:p>
            <a:endParaRPr lang="fr-FR" b="1" i="1" dirty="0">
              <a:solidFill>
                <a:srgbClr val="000000"/>
              </a:solidFill>
              <a:latin typeface="Calibri" panose="020F0502020204030204" pitchFamily="34" charset="0"/>
            </a:endParaRPr>
          </a:p>
        </p:txBody>
      </p:sp>
      <p:sp>
        <p:nvSpPr>
          <p:cNvPr id="12" name="ZoneTexte 11">
            <a:extLst>
              <a:ext uri="{FF2B5EF4-FFF2-40B4-BE49-F238E27FC236}">
                <a16:creationId xmlns:a16="http://schemas.microsoft.com/office/drawing/2014/main" xmlns="" id="{1901C828-4420-4DDC-BCFE-95CE19D90EB2}"/>
              </a:ext>
            </a:extLst>
          </p:cNvPr>
          <p:cNvSpPr txBox="1"/>
          <p:nvPr/>
        </p:nvSpPr>
        <p:spPr>
          <a:xfrm>
            <a:off x="6133457" y="1233241"/>
            <a:ext cx="2705978"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b="1" i="1" dirty="0">
                <a:solidFill>
                  <a:srgbClr val="000000"/>
                </a:solidFill>
                <a:latin typeface="Calibri" panose="020F0502020204030204" pitchFamily="34" charset="0"/>
              </a:rPr>
              <a:t>Mobilité douce</a:t>
            </a:r>
          </a:p>
          <a:p>
            <a:r>
              <a:rPr lang="fr-FR" b="1" i="1" dirty="0">
                <a:solidFill>
                  <a:srgbClr val="000000"/>
                </a:solidFill>
                <a:latin typeface="Calibri" panose="020F0502020204030204" pitchFamily="34" charset="0"/>
              </a:rPr>
              <a:t>Déploiement de </a:t>
            </a:r>
            <a:r>
              <a:rPr lang="fr-FR" b="1" i="1" dirty="0" err="1">
                <a:solidFill>
                  <a:srgbClr val="000000"/>
                </a:solidFill>
                <a:latin typeface="Calibri" panose="020F0502020204030204" pitchFamily="34" charset="0"/>
              </a:rPr>
              <a:t>Vélibéo</a:t>
            </a:r>
            <a:r>
              <a:rPr lang="fr-FR" b="1" i="1" dirty="0">
                <a:solidFill>
                  <a:srgbClr val="000000"/>
                </a:solidFill>
                <a:latin typeface="Calibri" panose="020F0502020204030204" pitchFamily="34" charset="0"/>
              </a:rPr>
              <a:t> en juin 2023</a:t>
            </a:r>
          </a:p>
        </p:txBody>
      </p:sp>
    </p:spTree>
    <p:extLst>
      <p:ext uri="{BB962C8B-B14F-4D97-AF65-F5344CB8AC3E}">
        <p14:creationId xmlns:p14="http://schemas.microsoft.com/office/powerpoint/2010/main" val="78496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520" y="1319887"/>
            <a:ext cx="5338147" cy="461665"/>
          </a:xfrm>
          <a:prstGeom prst="rect">
            <a:avLst/>
          </a:prstGeom>
          <a:solidFill>
            <a:schemeClr val="bg1"/>
          </a:solidFill>
        </p:spPr>
        <p:txBody>
          <a:bodyPr wrap="square">
            <a:spAutoFit/>
          </a:bodyPr>
          <a:lstStyle/>
          <a:p>
            <a:pPr marL="438150" lvl="1" indent="-285750" defTabSz="457200" fontAlgn="base">
              <a:spcBef>
                <a:spcPct val="20000"/>
              </a:spcBef>
              <a:spcAft>
                <a:spcPct val="0"/>
              </a:spcAft>
              <a:buSzPct val="75000"/>
              <a:buBlip>
                <a:blip r:embed="rId3"/>
              </a:buBlip>
            </a:pPr>
            <a:r>
              <a:rPr lang="fr-FR" sz="2400" b="1" cap="small" dirty="0">
                <a:ea typeface="Calibri"/>
                <a:cs typeface="Times New Roman"/>
              </a:rPr>
              <a:t>Energies renouvelables</a:t>
            </a:r>
          </a:p>
        </p:txBody>
      </p:sp>
      <p:sp>
        <p:nvSpPr>
          <p:cNvPr id="8" name="ZoneTexte 7"/>
          <p:cNvSpPr txBox="1"/>
          <p:nvPr/>
        </p:nvSpPr>
        <p:spPr>
          <a:xfrm>
            <a:off x="239474" y="2025565"/>
            <a:ext cx="2707921" cy="369332"/>
          </a:xfrm>
          <a:prstGeom prst="rect">
            <a:avLst/>
          </a:prstGeom>
          <a:noFill/>
        </p:spPr>
        <p:txBody>
          <a:bodyPr wrap="none" rtlCol="0">
            <a:spAutoFit/>
          </a:bodyPr>
          <a:lstStyle/>
          <a:p>
            <a:r>
              <a:rPr lang="fr-FR" b="1" dirty="0"/>
              <a:t>Microcentrale de la </a:t>
            </a:r>
            <a:r>
              <a:rPr lang="fr-FR" b="1" dirty="0" err="1"/>
              <a:t>Couze</a:t>
            </a:r>
            <a:r>
              <a:rPr lang="fr-FR" b="1" dirty="0"/>
              <a:t> </a:t>
            </a:r>
          </a:p>
        </p:txBody>
      </p:sp>
      <p:graphicFrame>
        <p:nvGraphicFramePr>
          <p:cNvPr id="3" name="Tableau 2">
            <a:extLst>
              <a:ext uri="{FF2B5EF4-FFF2-40B4-BE49-F238E27FC236}">
                <a16:creationId xmlns:a16="http://schemas.microsoft.com/office/drawing/2014/main" xmlns="" id="{306A6A81-2800-4673-B544-5AE999744905}"/>
              </a:ext>
            </a:extLst>
          </p:cNvPr>
          <p:cNvGraphicFramePr>
            <a:graphicFrameLocks noGrp="1"/>
          </p:cNvGraphicFramePr>
          <p:nvPr>
            <p:extLst>
              <p:ext uri="{D42A27DB-BD31-4B8C-83A1-F6EECF244321}">
                <p14:modId xmlns:p14="http://schemas.microsoft.com/office/powerpoint/2010/main" val="582604856"/>
              </p:ext>
            </p:extLst>
          </p:nvPr>
        </p:nvGraphicFramePr>
        <p:xfrm>
          <a:off x="683568" y="2666419"/>
          <a:ext cx="6186170" cy="1368171"/>
        </p:xfrm>
        <a:graphic>
          <a:graphicData uri="http://schemas.openxmlformats.org/drawingml/2006/table">
            <a:tbl>
              <a:tblPr firstRow="1" firstCol="1" bandRow="1"/>
              <a:tblGrid>
                <a:gridCol w="862330">
                  <a:extLst>
                    <a:ext uri="{9D8B030D-6E8A-4147-A177-3AD203B41FA5}">
                      <a16:colId xmlns:a16="http://schemas.microsoft.com/office/drawing/2014/main" xmlns="" val="1126215703"/>
                    </a:ext>
                  </a:extLst>
                </a:gridCol>
                <a:gridCol w="1020445">
                  <a:extLst>
                    <a:ext uri="{9D8B030D-6E8A-4147-A177-3AD203B41FA5}">
                      <a16:colId xmlns:a16="http://schemas.microsoft.com/office/drawing/2014/main" xmlns="" val="2234810517"/>
                    </a:ext>
                  </a:extLst>
                </a:gridCol>
                <a:gridCol w="885190">
                  <a:extLst>
                    <a:ext uri="{9D8B030D-6E8A-4147-A177-3AD203B41FA5}">
                      <a16:colId xmlns:a16="http://schemas.microsoft.com/office/drawing/2014/main" xmlns="" val="1391856730"/>
                    </a:ext>
                  </a:extLst>
                </a:gridCol>
                <a:gridCol w="885190">
                  <a:extLst>
                    <a:ext uri="{9D8B030D-6E8A-4147-A177-3AD203B41FA5}">
                      <a16:colId xmlns:a16="http://schemas.microsoft.com/office/drawing/2014/main" xmlns="" val="2188777983"/>
                    </a:ext>
                  </a:extLst>
                </a:gridCol>
                <a:gridCol w="848995">
                  <a:extLst>
                    <a:ext uri="{9D8B030D-6E8A-4147-A177-3AD203B41FA5}">
                      <a16:colId xmlns:a16="http://schemas.microsoft.com/office/drawing/2014/main" xmlns="" val="3412196014"/>
                    </a:ext>
                  </a:extLst>
                </a:gridCol>
                <a:gridCol w="879475">
                  <a:extLst>
                    <a:ext uri="{9D8B030D-6E8A-4147-A177-3AD203B41FA5}">
                      <a16:colId xmlns:a16="http://schemas.microsoft.com/office/drawing/2014/main" xmlns="" val="2560887518"/>
                    </a:ext>
                  </a:extLst>
                </a:gridCol>
                <a:gridCol w="804545">
                  <a:extLst>
                    <a:ext uri="{9D8B030D-6E8A-4147-A177-3AD203B41FA5}">
                      <a16:colId xmlns:a16="http://schemas.microsoft.com/office/drawing/2014/main" xmlns="" val="986284140"/>
                    </a:ext>
                  </a:extLst>
                </a:gridCol>
              </a:tblGrid>
              <a:tr h="0">
                <a:tc>
                  <a:txBody>
                    <a:bodyPr/>
                    <a:lstStyle/>
                    <a:p>
                      <a:pPr algn="just">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Année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2017</a:t>
                      </a:r>
                    </a:p>
                    <a:p>
                      <a:pPr algn="ctr">
                        <a:lnSpc>
                          <a:spcPct val="115000"/>
                        </a:lnSpc>
                        <a:spcBef>
                          <a:spcPts val="1000"/>
                        </a:spcBef>
                        <a:spcAft>
                          <a:spcPts val="0"/>
                        </a:spcAft>
                      </a:pPr>
                      <a:r>
                        <a:rPr lang="fr-FR" sz="800">
                          <a:effectLst/>
                          <a:latin typeface="Calibri" panose="020F0502020204030204" pitchFamily="34" charset="0"/>
                          <a:ea typeface="Times New Roman" panose="02020603050405020304" pitchFamily="18" charset="0"/>
                          <a:cs typeface="Times New Roman" panose="02020603050405020304" pitchFamily="18" charset="0"/>
                        </a:rPr>
                        <a:t>(Prise d’effet du contrat avril)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302180335"/>
                  </a:ext>
                </a:extLst>
              </a:tr>
              <a:tr h="182880">
                <a:tc>
                  <a:txBody>
                    <a:bodyPr/>
                    <a:lstStyle/>
                    <a:p>
                      <a:pPr algn="just">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Energie produite (MWh)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259 </a:t>
                      </a:r>
                    </a:p>
                    <a:p>
                      <a:pPr algn="ctr">
                        <a:lnSpc>
                          <a:spcPct val="115000"/>
                        </a:lnSpc>
                        <a:spcBef>
                          <a:spcPts val="1000"/>
                        </a:spcBef>
                        <a:spcAft>
                          <a:spcPts val="0"/>
                        </a:spcAft>
                      </a:pPr>
                      <a:r>
                        <a:rPr lang="fr-FR" sz="800">
                          <a:effectLst/>
                          <a:latin typeface="Calibri" panose="020F0502020204030204" pitchFamily="34" charset="0"/>
                          <a:ea typeface="Times New Roman" panose="02020603050405020304" pitchFamily="18" charset="0"/>
                          <a:cs typeface="Times New Roman" panose="02020603050405020304" pitchFamily="18" charset="0"/>
                        </a:rPr>
                        <a:t>dont 92 facturés</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356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176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3534753"/>
                  </a:ext>
                </a:extLst>
              </a:tr>
              <a:tr h="259715">
                <a:tc>
                  <a:txBody>
                    <a:bodyPr/>
                    <a:lstStyle/>
                    <a:p>
                      <a:pPr algn="just">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Recette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6 852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43 000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21 178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38050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a:effectLst/>
                          <a:latin typeface="Calibri" panose="020F0502020204030204" pitchFamily="34" charset="0"/>
                          <a:ea typeface="Times New Roman" panose="02020603050405020304" pitchFamily="18" charset="0"/>
                          <a:cs typeface="Times New Roman" panose="02020603050405020304" pitchFamily="18" charset="0"/>
                        </a:rPr>
                        <a:t>39061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000" dirty="0">
                          <a:effectLst/>
                          <a:latin typeface="Calibri" panose="020F0502020204030204" pitchFamily="34" charset="0"/>
                          <a:ea typeface="Times New Roman" panose="02020603050405020304" pitchFamily="18" charset="0"/>
                          <a:cs typeface="Times New Roman" panose="02020603050405020304" pitchFamily="18" charset="0"/>
                        </a:rPr>
                        <a:t>21707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7674835"/>
                  </a:ext>
                </a:extLst>
              </a:tr>
            </a:tbl>
          </a:graphicData>
        </a:graphic>
      </p:graphicFrame>
      <p:sp>
        <p:nvSpPr>
          <p:cNvPr id="6" name="Rectangle 5">
            <a:extLst>
              <a:ext uri="{FF2B5EF4-FFF2-40B4-BE49-F238E27FC236}">
                <a16:creationId xmlns:a16="http://schemas.microsoft.com/office/drawing/2014/main" xmlns="" id="{364D9ADD-D664-4BCD-B2D4-AE6500F4155B}"/>
              </a:ext>
            </a:extLst>
          </p:cNvPr>
          <p:cNvSpPr/>
          <p:nvPr/>
        </p:nvSpPr>
        <p:spPr>
          <a:xfrm>
            <a:off x="239474" y="4439314"/>
            <a:ext cx="5338147" cy="461665"/>
          </a:xfrm>
          <a:prstGeom prst="rect">
            <a:avLst/>
          </a:prstGeom>
          <a:solidFill>
            <a:schemeClr val="bg1"/>
          </a:solidFill>
        </p:spPr>
        <p:txBody>
          <a:bodyPr wrap="square">
            <a:spAutoFit/>
          </a:bodyPr>
          <a:lstStyle/>
          <a:p>
            <a:pPr marL="438150" lvl="1" indent="-285750" defTabSz="457200" fontAlgn="base">
              <a:spcBef>
                <a:spcPct val="20000"/>
              </a:spcBef>
              <a:spcAft>
                <a:spcPct val="0"/>
              </a:spcAft>
              <a:buSzPct val="75000"/>
              <a:buBlip>
                <a:blip r:embed="rId3"/>
              </a:buBlip>
            </a:pPr>
            <a:r>
              <a:rPr lang="fr-FR" sz="2400" b="1" cap="small" dirty="0">
                <a:ea typeface="Calibri"/>
                <a:cs typeface="Times New Roman"/>
              </a:rPr>
              <a:t>Energies renouvelables</a:t>
            </a:r>
          </a:p>
        </p:txBody>
      </p:sp>
      <p:sp>
        <p:nvSpPr>
          <p:cNvPr id="9" name="ZoneTexte 8">
            <a:extLst>
              <a:ext uri="{FF2B5EF4-FFF2-40B4-BE49-F238E27FC236}">
                <a16:creationId xmlns:a16="http://schemas.microsoft.com/office/drawing/2014/main" xmlns="" id="{93EA1F75-3235-461C-88B3-6F3F5A2AC6EC}"/>
              </a:ext>
            </a:extLst>
          </p:cNvPr>
          <p:cNvSpPr txBox="1"/>
          <p:nvPr/>
        </p:nvSpPr>
        <p:spPr>
          <a:xfrm>
            <a:off x="539553" y="4982293"/>
            <a:ext cx="6330186" cy="923330"/>
          </a:xfrm>
          <a:prstGeom prst="rect">
            <a:avLst/>
          </a:prstGeom>
          <a:noFill/>
        </p:spPr>
        <p:txBody>
          <a:bodyPr wrap="square" rtlCol="0">
            <a:spAutoFit/>
          </a:bodyPr>
          <a:lstStyle/>
          <a:p>
            <a:r>
              <a:rPr lang="fr-FR" b="1" dirty="0"/>
              <a:t>De nombreuses actions sont mises en place dans le cadre du plan climat afin de permettre au 48 communes de l’Agglo de passer à une énergie vertueuse.</a:t>
            </a:r>
          </a:p>
        </p:txBody>
      </p:sp>
    </p:spTree>
    <p:extLst>
      <p:ext uri="{BB962C8B-B14F-4D97-AF65-F5344CB8AC3E}">
        <p14:creationId xmlns:p14="http://schemas.microsoft.com/office/powerpoint/2010/main" val="7849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99392"/>
            <a:ext cx="8686800" cy="990600"/>
          </a:xfrm>
        </p:spPr>
        <p:txBody>
          <a:bodyPr/>
          <a:lstStyle/>
          <a:p>
            <a:pPr marL="457200" indent="-457200" algn="just">
              <a:buFont typeface="+mj-lt"/>
              <a:buAutoNum type="arabicPeriod" startAt="2"/>
            </a:pPr>
            <a:r>
              <a:rPr lang="fr-FR" sz="2400" dirty="0">
                <a:latin typeface="Arial" pitchFamily="34" charset="0"/>
                <a:ea typeface="ＭＳ Ｐゴシック" pitchFamily="34" charset="-128"/>
                <a:cs typeface="Arial" pitchFamily="34" charset="0"/>
              </a:rPr>
              <a:t>ENVIRONNEMENT / BIODIVERSITE</a:t>
            </a:r>
          </a:p>
        </p:txBody>
      </p:sp>
      <p:sp>
        <p:nvSpPr>
          <p:cNvPr id="16388" name="Espace réservé du numéro de diapositive 3"/>
          <p:cNvSpPr>
            <a:spLocks noGrp="1"/>
          </p:cNvSpPr>
          <p:nvPr>
            <p:ph type="sldNum" sz="quarter" idx="12"/>
          </p:nvPr>
        </p:nvSpPr>
        <p:spPr bwMode="auto">
          <a:noFill/>
          <a:ln>
            <a:miter lim="800000"/>
            <a:headEnd/>
            <a:tailEnd/>
          </a:ln>
        </p:spPr>
        <p:txBody>
          <a:bodyPr/>
          <a:lstStyle/>
          <a:p>
            <a:fld id="{41328599-5FCD-4E74-8878-D07A79028338}" type="slidenum">
              <a:rPr lang="fr-FR" smtClean="0">
                <a:latin typeface="Calibri" pitchFamily="34" charset="0"/>
              </a:rPr>
              <a:pPr/>
              <a:t>6</a:t>
            </a:fld>
            <a:endParaRPr lang="fr-FR">
              <a:latin typeface="Calibri" pitchFamily="34" charset="0"/>
            </a:endParaRPr>
          </a:p>
        </p:txBody>
      </p:sp>
      <p:sp>
        <p:nvSpPr>
          <p:cNvPr id="9" name="Rectangle 8"/>
          <p:cNvSpPr/>
          <p:nvPr/>
        </p:nvSpPr>
        <p:spPr>
          <a:xfrm>
            <a:off x="0" y="3758144"/>
            <a:ext cx="8900461" cy="2197525"/>
          </a:xfrm>
          <a:prstGeom prst="rect">
            <a:avLst/>
          </a:prstGeom>
          <a:solidFill>
            <a:schemeClr val="accent5">
              <a:lumMod val="20000"/>
              <a:lumOff val="80000"/>
            </a:schemeClr>
          </a:solidFill>
        </p:spPr>
        <p:txBody>
          <a:bodyPr wrap="square">
            <a:spAutoFit/>
          </a:bodyPr>
          <a:lstStyle/>
          <a:p>
            <a:pPr marL="438150" lvl="1" indent="-285750" defTabSz="457200" fontAlgn="base">
              <a:spcBef>
                <a:spcPct val="20000"/>
              </a:spcBef>
              <a:spcAft>
                <a:spcPct val="0"/>
              </a:spcAft>
              <a:buSzPct val="75000"/>
              <a:buBlip>
                <a:blip r:embed="rId2"/>
              </a:buBlip>
            </a:pPr>
            <a:r>
              <a:rPr lang="fr-FR" sz="2400" b="1" cap="small" dirty="0">
                <a:ea typeface="Calibri"/>
                <a:cs typeface="Times New Roman"/>
              </a:rPr>
              <a:t>PROTECTION ressource en eau : </a:t>
            </a:r>
          </a:p>
          <a:p>
            <a:pPr marL="895350" lvl="2" indent="-285750" defTabSz="457200" fontAlgn="base">
              <a:spcBef>
                <a:spcPct val="20000"/>
              </a:spcBef>
              <a:spcAft>
                <a:spcPct val="0"/>
              </a:spcAft>
              <a:buSzPct val="75000"/>
              <a:buBlip>
                <a:blip r:embed="rId2"/>
              </a:buBlip>
            </a:pPr>
            <a:r>
              <a:rPr lang="fr-FR" sz="2000" b="1" cap="small" dirty="0">
                <a:ea typeface="Calibri"/>
                <a:cs typeface="Times New Roman"/>
              </a:rPr>
              <a:t>La réduction des rejets en rivière</a:t>
            </a:r>
          </a:p>
          <a:p>
            <a:pPr marL="895350" lvl="2" indent="-285750" defTabSz="457200" fontAlgn="base">
              <a:spcBef>
                <a:spcPct val="20000"/>
              </a:spcBef>
              <a:spcAft>
                <a:spcPct val="0"/>
              </a:spcAft>
              <a:buSzPct val="75000"/>
              <a:buBlip>
                <a:blip r:embed="rId2"/>
              </a:buBlip>
            </a:pPr>
            <a:r>
              <a:rPr lang="fr-FR" b="1" dirty="0"/>
              <a:t>L’amélioration de la gestion de l’eau et des milieux</a:t>
            </a:r>
            <a:endParaRPr lang="fr-FR" sz="2000" b="1" cap="small" dirty="0">
              <a:ea typeface="Calibri"/>
              <a:cs typeface="Times New Roman"/>
            </a:endParaRPr>
          </a:p>
          <a:p>
            <a:pPr marL="895350" lvl="2" indent="-285750" defTabSz="457200" fontAlgn="base">
              <a:spcBef>
                <a:spcPct val="20000"/>
              </a:spcBef>
              <a:spcAft>
                <a:spcPct val="0"/>
              </a:spcAft>
              <a:buSzPct val="75000"/>
              <a:buBlip>
                <a:blip r:embed="rId2"/>
              </a:buBlip>
            </a:pPr>
            <a:r>
              <a:rPr lang="fr-FR" b="1" dirty="0"/>
              <a:t>La réduction de la pression hydrique sur les ressources en eau </a:t>
            </a:r>
            <a:endParaRPr lang="fr-FR" b="1" dirty="0">
              <a:ea typeface="Calibri"/>
              <a:cs typeface="Times New Roman"/>
            </a:endParaRPr>
          </a:p>
          <a:p>
            <a:pPr marL="609600" lvl="2" defTabSz="457200" fontAlgn="base">
              <a:spcBef>
                <a:spcPct val="20000"/>
              </a:spcBef>
              <a:spcAft>
                <a:spcPct val="0"/>
              </a:spcAft>
              <a:buSzPct val="75000"/>
            </a:pPr>
            <a:r>
              <a:rPr lang="fr-FR" sz="2000" b="1" cap="small" dirty="0">
                <a:ea typeface="Calibri"/>
                <a:cs typeface="Times New Roman"/>
              </a:rPr>
              <a:t>	  </a:t>
            </a:r>
            <a:r>
              <a:rPr lang="fr-FR" dirty="0">
                <a:ea typeface="Calibri"/>
                <a:cs typeface="Times New Roman"/>
              </a:rPr>
              <a:t>Délégataire SUEZ objectif -21% sur 7 ans</a:t>
            </a:r>
          </a:p>
          <a:p>
            <a:pPr marL="609600" lvl="2" defTabSz="457200" fontAlgn="base">
              <a:spcBef>
                <a:spcPct val="20000"/>
              </a:spcBef>
              <a:spcAft>
                <a:spcPct val="0"/>
              </a:spcAft>
              <a:buSzPct val="75000"/>
            </a:pPr>
            <a:endParaRPr lang="fr-FR" dirty="0">
              <a:ea typeface="Calibri"/>
              <a:cs typeface="Times New Roman"/>
            </a:endParaRPr>
          </a:p>
        </p:txBody>
      </p:sp>
      <p:sp>
        <p:nvSpPr>
          <p:cNvPr id="10" name="Rectangle 9"/>
          <p:cNvSpPr/>
          <p:nvPr/>
        </p:nvSpPr>
        <p:spPr>
          <a:xfrm>
            <a:off x="0" y="908720"/>
            <a:ext cx="8686800" cy="1403461"/>
          </a:xfrm>
          <a:prstGeom prst="rect">
            <a:avLst/>
          </a:prstGeom>
          <a:solidFill>
            <a:schemeClr val="tx2">
              <a:lumMod val="20000"/>
              <a:lumOff val="80000"/>
            </a:schemeClr>
          </a:solidFill>
        </p:spPr>
        <p:txBody>
          <a:bodyPr wrap="square">
            <a:spAutoFit/>
          </a:bodyPr>
          <a:lstStyle/>
          <a:p>
            <a:pPr marL="438150" lvl="1" indent="-285750" defTabSz="457200" fontAlgn="base">
              <a:spcBef>
                <a:spcPct val="20000"/>
              </a:spcBef>
              <a:spcAft>
                <a:spcPct val="0"/>
              </a:spcAft>
              <a:buSzPct val="75000"/>
              <a:buBlip>
                <a:blip r:embed="rId2"/>
              </a:buBlip>
            </a:pPr>
            <a:r>
              <a:rPr lang="fr-FR" sz="2400" b="1" cap="small" dirty="0">
                <a:ea typeface="Calibri"/>
                <a:cs typeface="Times New Roman"/>
              </a:rPr>
              <a:t>Inondation </a:t>
            </a:r>
          </a:p>
          <a:p>
            <a:pPr marL="609600" lvl="2" defTabSz="457200" fontAlgn="base">
              <a:spcBef>
                <a:spcPct val="20000"/>
              </a:spcBef>
              <a:spcAft>
                <a:spcPct val="0"/>
              </a:spcAft>
              <a:buSzPct val="75000"/>
            </a:pPr>
            <a:r>
              <a:rPr lang="fr-FR" dirty="0">
                <a:ea typeface="Calibri"/>
                <a:cs typeface="Times New Roman"/>
              </a:rPr>
              <a:t>Compétences Protection Inondation</a:t>
            </a:r>
            <a:r>
              <a:rPr lang="fr-FR" dirty="0">
                <a:ea typeface="Calibri"/>
                <a:cs typeface="Times New Roman"/>
                <a:sym typeface="Wingdings" panose="05000000000000000000" pitchFamily="2" charset="2"/>
              </a:rPr>
              <a:t> L’Agglo assure la compétences inondation, la gestion du système d’endiguement (entretien des digues)</a:t>
            </a:r>
          </a:p>
          <a:p>
            <a:pPr marL="609600" lvl="2" defTabSz="457200" fontAlgn="base">
              <a:spcBef>
                <a:spcPct val="20000"/>
              </a:spcBef>
              <a:spcAft>
                <a:spcPct val="0"/>
              </a:spcAft>
              <a:buSzPct val="75000"/>
            </a:pPr>
            <a:r>
              <a:rPr lang="fr-FR" dirty="0">
                <a:ea typeface="Calibri"/>
                <a:cs typeface="Times New Roman"/>
                <a:sym typeface="Wingdings" panose="05000000000000000000" pitchFamily="2" charset="2"/>
              </a:rPr>
              <a:t>Agent en charge de la gestion de crise </a:t>
            </a:r>
            <a:r>
              <a:rPr lang="fr-FR">
                <a:ea typeface="Calibri"/>
                <a:cs typeface="Times New Roman"/>
                <a:sym typeface="Wingdings" panose="05000000000000000000" pitchFamily="2" charset="2"/>
              </a:rPr>
              <a:t>en cas d’inondation.</a:t>
            </a:r>
            <a:endParaRPr lang="fr-FR" dirty="0">
              <a:ea typeface="Calibri"/>
              <a:cs typeface="Times New Roman"/>
            </a:endParaRPr>
          </a:p>
        </p:txBody>
      </p:sp>
      <p:sp>
        <p:nvSpPr>
          <p:cNvPr id="18" name="Rectangle 17"/>
          <p:cNvSpPr/>
          <p:nvPr/>
        </p:nvSpPr>
        <p:spPr>
          <a:xfrm>
            <a:off x="0" y="2256115"/>
            <a:ext cx="7154775" cy="1200329"/>
          </a:xfrm>
          <a:prstGeom prst="rect">
            <a:avLst/>
          </a:prstGeom>
          <a:solidFill>
            <a:schemeClr val="accent3">
              <a:lumMod val="20000"/>
              <a:lumOff val="80000"/>
            </a:schemeClr>
          </a:solidFill>
        </p:spPr>
        <p:txBody>
          <a:bodyPr wrap="square">
            <a:spAutoFit/>
          </a:bodyPr>
          <a:lstStyle/>
          <a:p>
            <a:pPr marL="438150" lvl="1" indent="-285750" defTabSz="457200" fontAlgn="base">
              <a:spcBef>
                <a:spcPct val="20000"/>
              </a:spcBef>
              <a:spcAft>
                <a:spcPct val="0"/>
              </a:spcAft>
              <a:buSzPct val="75000"/>
              <a:buBlip>
                <a:blip r:embed="rId2"/>
              </a:buBlip>
            </a:pPr>
            <a:r>
              <a:rPr lang="fr-FR" sz="2400" b="1" cap="small" dirty="0">
                <a:ea typeface="Calibri"/>
                <a:cs typeface="Times New Roman"/>
              </a:rPr>
              <a:t>RANDONNEES</a:t>
            </a:r>
          </a:p>
          <a:p>
            <a:pPr marL="895350" lvl="2" indent="-285750" defTabSz="457200" fontAlgn="base">
              <a:spcBef>
                <a:spcPct val="20000"/>
              </a:spcBef>
              <a:spcAft>
                <a:spcPct val="0"/>
              </a:spcAft>
              <a:buSzPct val="75000"/>
              <a:buBlip>
                <a:blip r:embed="rId2"/>
              </a:buBlip>
            </a:pPr>
            <a:r>
              <a:rPr lang="fr-FR" sz="2000" b="1" cap="small" dirty="0">
                <a:ea typeface="Calibri"/>
                <a:cs typeface="Times New Roman"/>
              </a:rPr>
              <a:t>Chemin de randonnées – 1000 Km</a:t>
            </a:r>
          </a:p>
          <a:p>
            <a:pPr marL="895350" lvl="2" indent="-285750" defTabSz="457200" fontAlgn="base">
              <a:spcBef>
                <a:spcPct val="20000"/>
              </a:spcBef>
              <a:spcAft>
                <a:spcPct val="0"/>
              </a:spcAft>
              <a:buSzPct val="75000"/>
              <a:buBlip>
                <a:blip r:embed="rId2"/>
              </a:buBlip>
            </a:pPr>
            <a:r>
              <a:rPr lang="fr-FR" sz="2000" b="1" cap="small" dirty="0">
                <a:ea typeface="Calibri"/>
                <a:cs typeface="Times New Roman"/>
              </a:rPr>
              <a:t>Voie verte: </a:t>
            </a:r>
            <a:r>
              <a:rPr lang="fr-FR" sz="2000" b="1" cap="small" dirty="0">
                <a:solidFill>
                  <a:schemeClr val="tx1">
                    <a:lumMod val="75000"/>
                    <a:lumOff val="25000"/>
                  </a:schemeClr>
                </a:solidFill>
                <a:ea typeface="Calibri"/>
                <a:cs typeface="Times New Roman"/>
              </a:rPr>
              <a:t>24 Km</a:t>
            </a:r>
          </a:p>
        </p:txBody>
      </p:sp>
    </p:spTree>
    <p:extLst>
      <p:ext uri="{BB962C8B-B14F-4D97-AF65-F5344CB8AC3E}">
        <p14:creationId xmlns:p14="http://schemas.microsoft.com/office/powerpoint/2010/main" val="396033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99392"/>
            <a:ext cx="8686800" cy="990600"/>
          </a:xfrm>
        </p:spPr>
        <p:txBody>
          <a:bodyPr/>
          <a:lstStyle/>
          <a:p>
            <a:pPr marL="457200" indent="-457200" algn="just">
              <a:buFont typeface="+mj-lt"/>
              <a:buAutoNum type="arabicPeriod" startAt="2"/>
            </a:pPr>
            <a:r>
              <a:rPr lang="fr-FR" sz="2400" dirty="0">
                <a:latin typeface="Arial" pitchFamily="34" charset="0"/>
                <a:ea typeface="ＭＳ Ｐゴシック" pitchFamily="34" charset="-128"/>
                <a:cs typeface="Arial" pitchFamily="34" charset="0"/>
              </a:rPr>
              <a:t>ENVIRONNEMENT / BIODIVERSITE</a:t>
            </a:r>
          </a:p>
        </p:txBody>
      </p:sp>
      <p:sp>
        <p:nvSpPr>
          <p:cNvPr id="16388" name="Espace réservé du numéro de diapositive 3"/>
          <p:cNvSpPr>
            <a:spLocks noGrp="1"/>
          </p:cNvSpPr>
          <p:nvPr>
            <p:ph type="sldNum" sz="quarter" idx="12"/>
          </p:nvPr>
        </p:nvSpPr>
        <p:spPr bwMode="auto">
          <a:noFill/>
          <a:ln>
            <a:miter lim="800000"/>
            <a:headEnd/>
            <a:tailEnd/>
          </a:ln>
        </p:spPr>
        <p:txBody>
          <a:bodyPr/>
          <a:lstStyle/>
          <a:p>
            <a:fld id="{41328599-5FCD-4E74-8878-D07A79028338}" type="slidenum">
              <a:rPr lang="fr-FR" smtClean="0">
                <a:latin typeface="Calibri" pitchFamily="34" charset="0"/>
              </a:rPr>
              <a:pPr/>
              <a:t>7</a:t>
            </a:fld>
            <a:endParaRPr lang="fr-FR">
              <a:latin typeface="Calibri" pitchFamily="34" charset="0"/>
            </a:endParaRPr>
          </a:p>
        </p:txBody>
      </p:sp>
      <p:sp>
        <p:nvSpPr>
          <p:cNvPr id="9" name="Rectangle 8"/>
          <p:cNvSpPr/>
          <p:nvPr/>
        </p:nvSpPr>
        <p:spPr>
          <a:xfrm>
            <a:off x="0" y="3758144"/>
            <a:ext cx="8900461" cy="2179058"/>
          </a:xfrm>
          <a:prstGeom prst="rect">
            <a:avLst/>
          </a:prstGeom>
          <a:solidFill>
            <a:schemeClr val="accent5">
              <a:lumMod val="20000"/>
              <a:lumOff val="80000"/>
            </a:schemeClr>
          </a:solidFill>
        </p:spPr>
        <p:txBody>
          <a:bodyPr wrap="square">
            <a:spAutoFit/>
          </a:bodyPr>
          <a:lstStyle/>
          <a:p>
            <a:pPr marL="438150" lvl="1" indent="-285750" defTabSz="457200" fontAlgn="base">
              <a:spcBef>
                <a:spcPct val="20000"/>
              </a:spcBef>
              <a:spcAft>
                <a:spcPct val="0"/>
              </a:spcAft>
              <a:buSzPct val="75000"/>
              <a:buBlip>
                <a:blip r:embed="rId2"/>
              </a:buBlip>
            </a:pPr>
            <a:r>
              <a:rPr lang="fr-FR" sz="2400" b="1" cap="small" dirty="0">
                <a:ea typeface="Calibri"/>
                <a:cs typeface="Times New Roman"/>
              </a:rPr>
              <a:t>Les jardins partagés</a:t>
            </a:r>
          </a:p>
          <a:p>
            <a:pPr lvl="0"/>
            <a:r>
              <a:rPr lang="fr-FR" dirty="0"/>
              <a:t>la ville de Brive permet à ses riverains de louer une parcelle de jardin sur des terrains qu’elle possède afin d’y exercer une activité de potager. Deux jardins sont dédiés à cela, soit 19 lots. Deux autres parcelles accueillent des jardiniers, mais sont gérés par des associations. L’un est un jardin collectif pour des personnes en réinsertion ou en difficulté physique et sociale, et l’autre est un jardin de quartier.</a:t>
            </a:r>
          </a:p>
          <a:p>
            <a:pPr marL="609600" lvl="2" defTabSz="457200" fontAlgn="base">
              <a:spcBef>
                <a:spcPct val="20000"/>
              </a:spcBef>
              <a:spcAft>
                <a:spcPct val="0"/>
              </a:spcAft>
              <a:buSzPct val="75000"/>
            </a:pPr>
            <a:endParaRPr lang="fr-FR" dirty="0">
              <a:ea typeface="Calibri"/>
              <a:cs typeface="Times New Roman"/>
            </a:endParaRPr>
          </a:p>
        </p:txBody>
      </p:sp>
      <p:sp>
        <p:nvSpPr>
          <p:cNvPr id="18" name="Rectangle 17"/>
          <p:cNvSpPr/>
          <p:nvPr/>
        </p:nvSpPr>
        <p:spPr>
          <a:xfrm>
            <a:off x="14182" y="1286682"/>
            <a:ext cx="7154775" cy="2123658"/>
          </a:xfrm>
          <a:prstGeom prst="rect">
            <a:avLst/>
          </a:prstGeom>
          <a:solidFill>
            <a:schemeClr val="accent3">
              <a:lumMod val="20000"/>
              <a:lumOff val="80000"/>
            </a:schemeClr>
          </a:solidFill>
        </p:spPr>
        <p:txBody>
          <a:bodyPr wrap="square">
            <a:spAutoFit/>
          </a:bodyPr>
          <a:lstStyle/>
          <a:p>
            <a:pPr marL="438150" lvl="1" indent="-285750" defTabSz="457200" fontAlgn="base">
              <a:spcBef>
                <a:spcPct val="20000"/>
              </a:spcBef>
              <a:spcAft>
                <a:spcPct val="0"/>
              </a:spcAft>
              <a:buSzPct val="75000"/>
              <a:buBlip>
                <a:blip r:embed="rId2"/>
              </a:buBlip>
            </a:pPr>
            <a:r>
              <a:rPr lang="fr-FR" sz="2400" b="1" cap="small" dirty="0">
                <a:ea typeface="Calibri"/>
                <a:cs typeface="Times New Roman"/>
              </a:rPr>
              <a:t>Les carrés de la biodiversité</a:t>
            </a:r>
          </a:p>
          <a:p>
            <a:pPr lvl="0"/>
            <a:r>
              <a:rPr lang="fr-FR" dirty="0"/>
              <a:t>Inciter</a:t>
            </a:r>
            <a:r>
              <a:rPr lang="fr-FR" b="1" u="sng" dirty="0"/>
              <a:t> </a:t>
            </a:r>
            <a:r>
              <a:rPr lang="fr-FR" dirty="0"/>
              <a:t>les collectivités de l’Agglo de mettre en place sur leur commune (sur des parcelles de la collectivité) un espaces qui ne sera pas tondu pendant toute la période printanière et estivale, mais en fauchage tardif, c’est-à-dire fin octobre, début novembre. L’ensemble de l’herbe doit être entièrement ramassé . Ainsi, en évitant de tondre, on laisse la possibilité à la faune et à la flore de se développer.</a:t>
            </a:r>
          </a:p>
        </p:txBody>
      </p:sp>
    </p:spTree>
    <p:extLst>
      <p:ext uri="{BB962C8B-B14F-4D97-AF65-F5344CB8AC3E}">
        <p14:creationId xmlns:p14="http://schemas.microsoft.com/office/powerpoint/2010/main" val="85374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0"/>
            <a:ext cx="8686800" cy="990600"/>
          </a:xfrm>
        </p:spPr>
        <p:txBody>
          <a:bodyPr/>
          <a:lstStyle/>
          <a:p>
            <a:pPr marL="457200" indent="-457200" algn="just">
              <a:buFont typeface="+mj-lt"/>
              <a:buAutoNum type="arabicPeriod" startAt="3"/>
            </a:pPr>
            <a:r>
              <a:rPr lang="fr-FR" sz="2400" dirty="0">
                <a:latin typeface="Arial" pitchFamily="34" charset="0"/>
                <a:ea typeface="ＭＳ Ｐゴシック" pitchFamily="34" charset="-128"/>
                <a:cs typeface="Arial" pitchFamily="34" charset="0"/>
              </a:rPr>
              <a:t>CADRE DE VIE</a:t>
            </a:r>
          </a:p>
        </p:txBody>
      </p:sp>
      <p:sp>
        <p:nvSpPr>
          <p:cNvPr id="16388" name="Espace réservé du numéro de diapositive 3"/>
          <p:cNvSpPr>
            <a:spLocks noGrp="1"/>
          </p:cNvSpPr>
          <p:nvPr>
            <p:ph type="sldNum" sz="quarter" idx="12"/>
          </p:nvPr>
        </p:nvSpPr>
        <p:spPr bwMode="auto">
          <a:noFill/>
          <a:ln>
            <a:miter lim="800000"/>
            <a:headEnd/>
            <a:tailEnd/>
          </a:ln>
        </p:spPr>
        <p:txBody>
          <a:bodyPr/>
          <a:lstStyle/>
          <a:p>
            <a:fld id="{41328599-5FCD-4E74-8878-D07A79028338}" type="slidenum">
              <a:rPr lang="fr-FR" smtClean="0">
                <a:latin typeface="Calibri" pitchFamily="34" charset="0"/>
              </a:rPr>
              <a:pPr/>
              <a:t>8</a:t>
            </a:fld>
            <a:endParaRPr lang="fr-FR">
              <a:latin typeface="Calibri"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9970" y="5225552"/>
            <a:ext cx="1017587"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2970818"/>
            <a:ext cx="9151096" cy="1938992"/>
          </a:xfrm>
          <a:prstGeom prst="rect">
            <a:avLst/>
          </a:prstGeom>
          <a:solidFill>
            <a:schemeClr val="accent6"/>
          </a:solidFill>
        </p:spPr>
        <p:txBody>
          <a:bodyPr wrap="square">
            <a:spAutoFit/>
          </a:bodyPr>
          <a:lstStyle/>
          <a:p>
            <a:pPr marL="438150" lvl="1" indent="-285750" defTabSz="457200" fontAlgn="base">
              <a:spcAft>
                <a:spcPct val="0"/>
              </a:spcAft>
              <a:buSzPct val="75000"/>
              <a:buBlip>
                <a:blip r:embed="rId3"/>
              </a:buBlip>
            </a:pPr>
            <a:r>
              <a:rPr lang="fr-FR" sz="2400" b="1" cap="small" dirty="0">
                <a:ea typeface="Calibri"/>
                <a:cs typeface="Times New Roman"/>
              </a:rPr>
              <a:t>Sensibilisation aux enjeux du DD</a:t>
            </a:r>
          </a:p>
          <a:p>
            <a:pPr marL="152400" lvl="1" defTabSz="457200" fontAlgn="base">
              <a:spcAft>
                <a:spcPct val="0"/>
              </a:spcAft>
              <a:buSzPct val="75000"/>
            </a:pPr>
            <a:r>
              <a:rPr lang="fr-FR" sz="2400" b="1" cap="small" dirty="0">
                <a:solidFill>
                  <a:schemeClr val="tx1">
                    <a:lumMod val="75000"/>
                    <a:lumOff val="25000"/>
                  </a:schemeClr>
                </a:solidFill>
                <a:ea typeface="Calibri"/>
                <a:cs typeface="Times New Roman"/>
              </a:rPr>
              <a:t>Semaine du DD</a:t>
            </a:r>
          </a:p>
          <a:p>
            <a:pPr marL="152400" lvl="1" defTabSz="457200" fontAlgn="base">
              <a:spcAft>
                <a:spcPct val="0"/>
              </a:spcAft>
              <a:buSzPct val="75000"/>
            </a:pPr>
            <a:r>
              <a:rPr lang="fr-FR" sz="2400" b="1" cap="small" dirty="0">
                <a:solidFill>
                  <a:schemeClr val="tx1">
                    <a:lumMod val="75000"/>
                    <a:lumOff val="25000"/>
                  </a:schemeClr>
                </a:solidFill>
                <a:ea typeface="Calibri"/>
                <a:cs typeface="Times New Roman"/>
              </a:rPr>
              <a:t>Concours Photo</a:t>
            </a:r>
          </a:p>
          <a:p>
            <a:pPr marL="152400" lvl="1" defTabSz="457200" fontAlgn="base">
              <a:spcAft>
                <a:spcPct val="0"/>
              </a:spcAft>
              <a:buSzPct val="75000"/>
            </a:pPr>
            <a:r>
              <a:rPr lang="fr-FR" sz="2400" b="1" cap="small" dirty="0">
                <a:solidFill>
                  <a:schemeClr val="tx1">
                    <a:lumMod val="75000"/>
                    <a:lumOff val="25000"/>
                  </a:schemeClr>
                </a:solidFill>
                <a:ea typeface="Calibri"/>
                <a:cs typeface="Times New Roman"/>
              </a:rPr>
              <a:t>Semaine du Gout</a:t>
            </a:r>
          </a:p>
          <a:p>
            <a:pPr marL="152400" lvl="1" defTabSz="457200" fontAlgn="base">
              <a:spcAft>
                <a:spcPct val="0"/>
              </a:spcAft>
              <a:buSzPct val="75000"/>
            </a:pPr>
            <a:r>
              <a:rPr lang="fr-FR" sz="2400" b="1" cap="small" dirty="0">
                <a:solidFill>
                  <a:schemeClr val="tx1">
                    <a:lumMod val="75000"/>
                    <a:lumOff val="25000"/>
                  </a:schemeClr>
                </a:solidFill>
                <a:ea typeface="Calibri"/>
                <a:cs typeface="Times New Roman"/>
              </a:rPr>
              <a:t>Fête de l’abeille</a:t>
            </a:r>
          </a:p>
        </p:txBody>
      </p:sp>
      <p:sp>
        <p:nvSpPr>
          <p:cNvPr id="22" name="ZoneTexte 21"/>
          <p:cNvSpPr txBox="1"/>
          <p:nvPr/>
        </p:nvSpPr>
        <p:spPr>
          <a:xfrm>
            <a:off x="5724128" y="4725144"/>
            <a:ext cx="2880320" cy="369332"/>
          </a:xfrm>
          <a:prstGeom prst="rect">
            <a:avLst/>
          </a:prstGeom>
          <a:noFill/>
        </p:spPr>
        <p:txBody>
          <a:bodyPr wrap="square" rtlCol="0">
            <a:spAutoFit/>
          </a:bodyPr>
          <a:lstStyle/>
          <a:p>
            <a:endParaRPr lang="fr-FR" dirty="0"/>
          </a:p>
        </p:txBody>
      </p:sp>
      <p:sp>
        <p:nvSpPr>
          <p:cNvPr id="24" name="Rectangle 23"/>
          <p:cNvSpPr/>
          <p:nvPr/>
        </p:nvSpPr>
        <p:spPr>
          <a:xfrm>
            <a:off x="13590" y="980728"/>
            <a:ext cx="5710538" cy="1661993"/>
          </a:xfrm>
          <a:prstGeom prst="rect">
            <a:avLst/>
          </a:prstGeom>
          <a:solidFill>
            <a:schemeClr val="tx2">
              <a:lumMod val="20000"/>
              <a:lumOff val="80000"/>
            </a:schemeClr>
          </a:solidFill>
        </p:spPr>
        <p:txBody>
          <a:bodyPr wrap="square">
            <a:spAutoFit/>
          </a:bodyPr>
          <a:lstStyle/>
          <a:p>
            <a:pPr marL="438150" lvl="1" indent="-285750" defTabSz="457200" fontAlgn="base">
              <a:spcAft>
                <a:spcPct val="0"/>
              </a:spcAft>
              <a:buSzPct val="75000"/>
              <a:buBlip>
                <a:blip r:embed="rId3"/>
              </a:buBlip>
            </a:pPr>
            <a:r>
              <a:rPr lang="fr-FR" sz="2400" b="1" cap="small" dirty="0">
                <a:ea typeface="Calibri"/>
                <a:cs typeface="Times New Roman"/>
              </a:rPr>
              <a:t>Habitat- quelques chiffres</a:t>
            </a:r>
          </a:p>
          <a:p>
            <a:pPr marL="895350" lvl="2" indent="-285750" defTabSz="457200" fontAlgn="base">
              <a:spcAft>
                <a:spcPct val="0"/>
              </a:spcAft>
              <a:buSzPct val="75000"/>
              <a:buBlip>
                <a:blip r:embed="rId3"/>
              </a:buBlip>
            </a:pPr>
            <a:r>
              <a:rPr lang="fr-FR" sz="2400" b="1" cap="small" dirty="0">
                <a:solidFill>
                  <a:schemeClr val="tx1">
                    <a:lumMod val="75000"/>
                    <a:lumOff val="25000"/>
                  </a:schemeClr>
                </a:solidFill>
                <a:ea typeface="Calibri"/>
                <a:cs typeface="Times New Roman"/>
              </a:rPr>
              <a:t>prêt 1ère clé pour l’acquisition </a:t>
            </a:r>
            <a:r>
              <a:rPr lang="fr-FR" dirty="0"/>
              <a:t>de logements existants sur l’ensemble du territoire et la construction neuve uniquement </a:t>
            </a:r>
          </a:p>
          <a:p>
            <a:pPr marL="895350" lvl="2" indent="-285750" defTabSz="457200" fontAlgn="base">
              <a:spcAft>
                <a:spcPct val="0"/>
              </a:spcAft>
              <a:buSzPct val="75000"/>
              <a:buBlip>
                <a:blip r:embed="rId3"/>
              </a:buBlip>
            </a:pPr>
            <a:r>
              <a:rPr lang="fr-FR" b="1" dirty="0"/>
              <a:t>Maison de l’Habitat pour rénover l’habitation</a:t>
            </a:r>
          </a:p>
        </p:txBody>
      </p:sp>
    </p:spTree>
    <p:extLst>
      <p:ext uri="{BB962C8B-B14F-4D97-AF65-F5344CB8AC3E}">
        <p14:creationId xmlns:p14="http://schemas.microsoft.com/office/powerpoint/2010/main" val="4248442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nvPr>
        </p:nvSpPr>
        <p:spPr>
          <a:xfrm>
            <a:off x="457200" y="0"/>
            <a:ext cx="8686800" cy="990600"/>
          </a:xfrm>
        </p:spPr>
        <p:txBody>
          <a:bodyPr/>
          <a:lstStyle/>
          <a:p>
            <a:pPr marL="457200" indent="-457200" algn="just">
              <a:buFont typeface="+mj-lt"/>
              <a:buAutoNum type="arabicPeriod" startAt="4"/>
            </a:pPr>
            <a:r>
              <a:rPr lang="fr-FR" sz="2400" dirty="0">
                <a:latin typeface="Arial" pitchFamily="34" charset="0"/>
                <a:ea typeface="ＭＳ Ｐゴシック" pitchFamily="34" charset="-128"/>
                <a:cs typeface="Arial" pitchFamily="34" charset="0"/>
              </a:rPr>
              <a:t>SOCIAL - La cohésion sociale et la solidarité entre les territoires et entre les générations</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7013" y="5212316"/>
            <a:ext cx="1017587"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08620" y="4301448"/>
            <a:ext cx="8892480" cy="1569660"/>
          </a:xfrm>
          <a:prstGeom prst="rect">
            <a:avLst/>
          </a:prstGeom>
        </p:spPr>
        <p:txBody>
          <a:bodyPr wrap="square">
            <a:spAutoFit/>
          </a:bodyPr>
          <a:lstStyle/>
          <a:p>
            <a:pPr marL="438150" lvl="1" indent="-285750" defTabSz="457200" fontAlgn="base">
              <a:spcBef>
                <a:spcPct val="20000"/>
              </a:spcBef>
              <a:spcAft>
                <a:spcPct val="0"/>
              </a:spcAft>
              <a:buSzPct val="75000"/>
              <a:buBlip>
                <a:blip r:embed="rId4"/>
              </a:buBlip>
            </a:pPr>
            <a:r>
              <a:rPr lang="fr-FR" sz="2400" b="1" cap="small" dirty="0">
                <a:ea typeface="Calibri"/>
                <a:cs typeface="Times New Roman"/>
              </a:rPr>
              <a:t>EMPLOI DURABLE</a:t>
            </a:r>
          </a:p>
          <a:p>
            <a:pPr marL="895350" lvl="2" indent="-285750" defTabSz="457200" fontAlgn="base">
              <a:spcBef>
                <a:spcPct val="20000"/>
              </a:spcBef>
              <a:spcAft>
                <a:spcPct val="0"/>
              </a:spcAft>
              <a:buSzPct val="75000"/>
              <a:buBlip>
                <a:blip r:embed="rId4"/>
              </a:buBlip>
            </a:pPr>
            <a:r>
              <a:rPr lang="fr-FR" sz="2000" b="1" cap="small" dirty="0">
                <a:ea typeface="Calibri"/>
                <a:cs typeface="Times New Roman"/>
              </a:rPr>
              <a:t>PLIE </a:t>
            </a:r>
          </a:p>
          <a:p>
            <a:pPr marL="895350" lvl="2" indent="-285750" defTabSz="457200" fontAlgn="base">
              <a:spcBef>
                <a:spcPct val="20000"/>
              </a:spcBef>
              <a:spcAft>
                <a:spcPct val="0"/>
              </a:spcAft>
              <a:buSzPct val="75000"/>
              <a:buBlip>
                <a:blip r:embed="rId4"/>
              </a:buBlip>
            </a:pPr>
            <a:r>
              <a:rPr lang="fr-FR" sz="2000" b="1" cap="small" dirty="0">
                <a:ea typeface="Calibri"/>
                <a:cs typeface="Times New Roman"/>
              </a:rPr>
              <a:t>Clauses sociales </a:t>
            </a:r>
            <a:r>
              <a:rPr lang="fr-FR" sz="2000" dirty="0">
                <a:ea typeface="Calibri"/>
                <a:cs typeface="Times New Roman"/>
              </a:rPr>
              <a:t>: </a:t>
            </a:r>
          </a:p>
          <a:p>
            <a:pPr marL="895350" lvl="2" indent="-285750" defTabSz="457200" fontAlgn="base">
              <a:spcBef>
                <a:spcPct val="20000"/>
              </a:spcBef>
              <a:spcAft>
                <a:spcPct val="0"/>
              </a:spcAft>
              <a:buSzPct val="75000"/>
              <a:buBlip>
                <a:blip r:embed="rId4"/>
              </a:buBlip>
            </a:pPr>
            <a:r>
              <a:rPr lang="fr-FR" sz="2000" b="1" cap="small" dirty="0">
                <a:ea typeface="Calibri"/>
                <a:cs typeface="Times New Roman"/>
              </a:rPr>
              <a:t>Action de solidarité </a:t>
            </a:r>
            <a:r>
              <a:rPr lang="fr-FR" sz="2000" cap="small" dirty="0">
                <a:ea typeface="Calibri"/>
                <a:cs typeface="Times New Roman"/>
              </a:rPr>
              <a:t>avec le TOGO, la GUINEE, la MONGOLIE</a:t>
            </a:r>
            <a:endParaRPr lang="fr-FR" sz="2400" cap="small" dirty="0">
              <a:ea typeface="Calibri"/>
              <a:cs typeface="Times New Roman"/>
            </a:endParaRPr>
          </a:p>
        </p:txBody>
      </p:sp>
      <p:sp>
        <p:nvSpPr>
          <p:cNvPr id="17" name="Rectangle 16"/>
          <p:cNvSpPr/>
          <p:nvPr/>
        </p:nvSpPr>
        <p:spPr>
          <a:xfrm>
            <a:off x="457200" y="996605"/>
            <a:ext cx="8795320" cy="904863"/>
          </a:xfrm>
          <a:prstGeom prst="rect">
            <a:avLst/>
          </a:prstGeom>
        </p:spPr>
        <p:txBody>
          <a:bodyPr wrap="square">
            <a:spAutoFit/>
          </a:bodyPr>
          <a:lstStyle/>
          <a:p>
            <a:pPr marL="438150" lvl="1" indent="-285750" defTabSz="457200" fontAlgn="base">
              <a:spcBef>
                <a:spcPct val="20000"/>
              </a:spcBef>
              <a:spcAft>
                <a:spcPct val="0"/>
              </a:spcAft>
              <a:buSzPct val="75000"/>
              <a:buBlip>
                <a:blip r:embed="rId4"/>
              </a:buBlip>
            </a:pPr>
            <a:r>
              <a:rPr lang="fr-FR" sz="2400" b="1" cap="small" dirty="0">
                <a:ea typeface="Calibri"/>
                <a:cs typeface="Times New Roman"/>
              </a:rPr>
              <a:t>POLITIQUE DE LA VILLE – Rénovation de Rivet/</a:t>
            </a:r>
            <a:r>
              <a:rPr lang="fr-FR" sz="2400" b="1" cap="small" dirty="0" err="1">
                <a:ea typeface="Calibri"/>
                <a:cs typeface="Times New Roman"/>
              </a:rPr>
              <a:t>Gaubre</a:t>
            </a:r>
            <a:r>
              <a:rPr lang="fr-FR" sz="2400" b="1" cap="small" dirty="0">
                <a:ea typeface="Calibri"/>
                <a:cs typeface="Times New Roman"/>
              </a:rPr>
              <a:t> 2019-2024</a:t>
            </a:r>
          </a:p>
          <a:p>
            <a:pPr marL="152400" lvl="1" defTabSz="457200" fontAlgn="base">
              <a:spcBef>
                <a:spcPct val="20000"/>
              </a:spcBef>
              <a:spcAft>
                <a:spcPct val="0"/>
              </a:spcAft>
              <a:buSzPct val="75000"/>
            </a:pPr>
            <a:r>
              <a:rPr lang="fr-FR" sz="2400" b="1" cap="small" dirty="0">
                <a:ea typeface="Calibri"/>
                <a:cs typeface="Times New Roman"/>
              </a:rPr>
              <a:t>		 </a:t>
            </a:r>
            <a:endParaRPr lang="fr-FR" sz="2000" b="1" cap="small" dirty="0">
              <a:ea typeface="Calibri"/>
              <a:cs typeface="Times New Roman"/>
            </a:endParaRPr>
          </a:p>
        </p:txBody>
      </p:sp>
      <p:pic>
        <p:nvPicPr>
          <p:cNvPr id="7" name="Image 6"/>
          <p:cNvPicPr/>
          <p:nvPr/>
        </p:nvPicPr>
        <p:blipFill>
          <a:blip r:embed="rId5">
            <a:extLst>
              <a:ext uri="{28A0092B-C50C-407E-A947-70E740481C1C}">
                <a14:useLocalDpi xmlns:a14="http://schemas.microsoft.com/office/drawing/2010/main" val="0"/>
              </a:ext>
            </a:extLst>
          </a:blip>
          <a:srcRect/>
          <a:stretch>
            <a:fillRect/>
          </a:stretch>
        </p:blipFill>
        <p:spPr bwMode="auto">
          <a:xfrm>
            <a:off x="4854860" y="1665320"/>
            <a:ext cx="2835275" cy="2278380"/>
          </a:xfrm>
          <a:prstGeom prst="rect">
            <a:avLst/>
          </a:prstGeom>
          <a:noFill/>
        </p:spPr>
      </p:pic>
      <p:pic>
        <p:nvPicPr>
          <p:cNvPr id="8" name="Image 7" descr="Y:\ANRU 2 RIVET TUJAC GAUBRE\VIDEOS PHOTOS\Nouveau dossier\ANRU_Place des Arcades_Brive_2021 (1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324" y="1678069"/>
            <a:ext cx="3185795" cy="2120265"/>
          </a:xfrm>
          <a:prstGeom prst="rect">
            <a:avLst/>
          </a:prstGeom>
          <a:noFill/>
          <a:ln>
            <a:noFill/>
          </a:ln>
        </p:spPr>
      </p:pic>
    </p:spTree>
    <p:extLst>
      <p:ext uri="{BB962C8B-B14F-4D97-AF65-F5344CB8AC3E}">
        <p14:creationId xmlns:p14="http://schemas.microsoft.com/office/powerpoint/2010/main" val="1571471895"/>
      </p:ext>
    </p:extLst>
  </p:cSld>
  <p:clrMapOvr>
    <a:masterClrMapping/>
  </p:clrMapOvr>
</p:sld>
</file>

<file path=ppt/theme/theme1.xml><?xml version="1.0" encoding="utf-8"?>
<a:theme xmlns:a="http://schemas.openxmlformats.org/drawingml/2006/main" name="Modele pp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3977</TotalTime>
  <Words>816</Words>
  <Application>Microsoft Office PowerPoint</Application>
  <PresentationFormat>Affichage à l'écran (4:3)</PresentationFormat>
  <Paragraphs>125</Paragraphs>
  <Slides>10</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ＭＳ Ｐゴシック</vt:lpstr>
      <vt:lpstr>Arial</vt:lpstr>
      <vt:lpstr>Calibri</vt:lpstr>
      <vt:lpstr>Lucida Grande</vt:lpstr>
      <vt:lpstr>Times New Roman</vt:lpstr>
      <vt:lpstr>Webdings</vt:lpstr>
      <vt:lpstr>Wingdings</vt:lpstr>
      <vt:lpstr>Wingdings 2</vt:lpstr>
      <vt:lpstr>Modele ppt</vt:lpstr>
      <vt:lpstr>Formation éco-délégué.e.s jeudi 19 octobre 2023 </vt:lpstr>
      <vt:lpstr>Le PCAET</vt:lpstr>
      <vt:lpstr>Le PCAET (suite)</vt:lpstr>
      <vt:lpstr>La lutte contre le réchauffement climatique et la protection de l’atmosphère</vt:lpstr>
      <vt:lpstr>Présentation PowerPoint</vt:lpstr>
      <vt:lpstr>ENVIRONNEMENT / BIODIVERSITE</vt:lpstr>
      <vt:lpstr>ENVIRONNEMENT / BIODIVERSITE</vt:lpstr>
      <vt:lpstr>CADRE DE VIE</vt:lpstr>
      <vt:lpstr>SOCIAL - La cohésion sociale et la solidarité entre les territoires et entre les générations</vt:lpstr>
      <vt:lpstr>ECONOMIE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Agenda 21</dc:title>
  <dc:creator>stagiaire-habitat</dc:creator>
  <cp:lastModifiedBy>barbey</cp:lastModifiedBy>
  <cp:revision>508</cp:revision>
  <cp:lastPrinted>2019-02-06T14:37:07Z</cp:lastPrinted>
  <dcterms:created xsi:type="dcterms:W3CDTF">2013-01-22T13:10:57Z</dcterms:created>
  <dcterms:modified xsi:type="dcterms:W3CDTF">2023-10-19T07:45:24Z</dcterms:modified>
</cp:coreProperties>
</file>